
<file path=[Content_Types].xml><?xml version="1.0" encoding="utf-8"?>
<Types xmlns="http://schemas.openxmlformats.org/package/2006/content-types">
  <Default Extension="fntdata" ContentType="application/x-fontdata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</p:sldIdLst>
  <p:sldSz cx="10058400" cy="7772400"/>
  <p:notesSz cx="10058400" cy="7772400"/>
  <p:embeddedFontLst>
    <p:embeddedFont>
      <p:font typeface="Arial" panose="020B0604020202020204" pitchFamily="34" charset="0"/>
      <p:regular r:id="rId35"/>
      <p:bold r:id="rId36"/>
      <p:boldItalic r:id="rId37"/>
    </p:embeddedFont>
    <p:embeddedFont>
      <p:font typeface="Calibri" panose="020F0502020204030204" pitchFamily="34" charset="0"/>
      <p:regular r:id="rId38"/>
      <p:bold r:id="rId39"/>
      <p:italic r:id="rId40"/>
      <p:boldItalic r:id="rId41"/>
    </p:embeddedFont>
    <p:embeddedFont>
      <p:font typeface="Courier New" panose="02070309020205020404" pitchFamily="49" charset="0"/>
      <p:bold r:id="rId42"/>
    </p:embeddedFont>
    <p:embeddedFont>
      <p:font typeface="Symbol" panose="05050102010706020507" pitchFamily="18" charset="2"/>
      <p:bold r:id="rId43"/>
    </p:embeddedFont>
    <p:embeddedFont>
      <p:font typeface="Tahoma" panose="020B0604030504040204" pitchFamily="34" charset="0"/>
      <p:regular r:id="rId44"/>
      <p:bold r:id="rId45"/>
    </p:embeddedFont>
    <p:embeddedFont>
      <p:font typeface="Times New Roman" panose="02020603050405020304" pitchFamily="18" charset="0"/>
      <p:regular r:id="rId46"/>
      <p:bold r:id="rId47"/>
      <p:italic r:id="rId48"/>
      <p:boldItalic r:id="rId49"/>
    </p:embeddedFont>
    <p:embeddedFont>
      <p:font typeface="Wingdings" panose="05000000000000000000" pitchFamily="2" charset="2"/>
      <p:regular r:id="rId5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00" d="100"/>
          <a:sy n="100" d="100"/>
        </p:scale>
        <p:origin x="144" y="-114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8.fntdata"/><Relationship Id="rId47" Type="http://schemas.openxmlformats.org/officeDocument/2006/relationships/font" Target="fonts/font13.fntdata"/><Relationship Id="rId50" Type="http://schemas.openxmlformats.org/officeDocument/2006/relationships/font" Target="fonts/font1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Relationship Id="rId46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7.fntdata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font" Target="fonts/font11.fntdata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49" Type="http://schemas.openxmlformats.org/officeDocument/2006/relationships/font" Target="fonts/font1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0.fntdata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openxmlformats.org/officeDocument/2006/relationships/font" Target="fonts/font14.fntdata"/><Relationship Id="rId8" Type="http://schemas.openxmlformats.org/officeDocument/2006/relationships/slide" Target="slides/slide7.xml"/><Relationship Id="rId51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754380" y="2409444"/>
            <a:ext cx="8549640" cy="16322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508760" y="4352544"/>
            <a:ext cx="7040880" cy="19431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05/11/20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rgbClr val="132767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1645"/>
              </a:lnSpc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rgbClr val="132767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05/11/20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rgbClr val="132767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1645"/>
              </a:lnSpc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502920" y="1787652"/>
            <a:ext cx="4375404" cy="51297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180076" y="1787652"/>
            <a:ext cx="4375404" cy="51297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05/11/20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rgbClr val="132767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1645"/>
              </a:lnSpc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05/11/20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rgbClr val="132767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1645"/>
              </a:lnSpc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05/11/20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rgbClr val="132767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1645"/>
              </a:lnSpc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57200" y="457200"/>
            <a:ext cx="9143999" cy="979170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62000" y="1066800"/>
            <a:ext cx="8839200" cy="36957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441068" y="1043432"/>
            <a:ext cx="7176262" cy="5130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40739" y="1683930"/>
            <a:ext cx="7660005" cy="27400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rgbClr val="132767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419856" y="7228332"/>
            <a:ext cx="3218688" cy="3886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502920" y="7228332"/>
            <a:ext cx="2313432" cy="3886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05/11/20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814816" y="6903266"/>
            <a:ext cx="274320" cy="2241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>
                <a:solidFill>
                  <a:srgbClr val="132767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1645"/>
              </a:lnSpc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.png"/><Relationship Id="rId7" Type="http://schemas.openxmlformats.org/officeDocument/2006/relationships/image" Target="../media/image12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2.png"/><Relationship Id="rId7" Type="http://schemas.openxmlformats.org/officeDocument/2006/relationships/image" Target="../media/image17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1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.png"/><Relationship Id="rId7" Type="http://schemas.openxmlformats.org/officeDocument/2006/relationships/image" Target="../media/image24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object 4"/>
          <p:cNvGrpSpPr/>
          <p:nvPr/>
        </p:nvGrpSpPr>
        <p:grpSpPr>
          <a:xfrm>
            <a:off x="457200" y="1768436"/>
            <a:ext cx="8493125" cy="1626870"/>
            <a:chOff x="457200" y="1768436"/>
            <a:chExt cx="8493125" cy="162687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42086" y="1768436"/>
              <a:ext cx="7602242" cy="647103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7200" y="2415540"/>
              <a:ext cx="8492594" cy="979170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4633214" y="2225294"/>
            <a:ext cx="109601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5" dirty="0">
                <a:solidFill>
                  <a:srgbClr val="FF0000"/>
                </a:solidFill>
                <a:latin typeface="Tahoma"/>
                <a:cs typeface="Tahoma"/>
              </a:rPr>
              <a:t>HÀM</a:t>
            </a:r>
            <a:endParaRPr sz="3600">
              <a:latin typeface="Tahoma"/>
              <a:cs typeface="Tahoma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457200" y="3394709"/>
            <a:ext cx="9143365" cy="1958339"/>
            <a:chOff x="457200" y="3394709"/>
            <a:chExt cx="9143365" cy="1958339"/>
          </a:xfrm>
        </p:grpSpPr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7200" y="3394709"/>
              <a:ext cx="9143237" cy="97917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7200" y="4373879"/>
              <a:ext cx="9143237" cy="979170"/>
            </a:xfrm>
            <a:prstGeom prst="rect">
              <a:avLst/>
            </a:prstGeom>
          </p:spPr>
        </p:pic>
      </p:grpSp>
      <p:pic>
        <p:nvPicPr>
          <p:cNvPr id="13" name="object 1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57200" y="5353050"/>
            <a:ext cx="9143237" cy="1962149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8953754" y="7019797"/>
            <a:ext cx="11048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47235" y="980185"/>
            <a:ext cx="394462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latin typeface="Times New Roman"/>
                <a:cs typeface="Times New Roman"/>
              </a:rPr>
              <a:t>Cách </a:t>
            </a:r>
            <a:r>
              <a:rPr sz="3600" dirty="0">
                <a:latin typeface="Times New Roman"/>
                <a:cs typeface="Times New Roman"/>
              </a:rPr>
              <a:t>xây </a:t>
            </a:r>
            <a:r>
              <a:rPr sz="3600" spc="-5" dirty="0">
                <a:latin typeface="Times New Roman"/>
                <a:cs typeface="Times New Roman"/>
              </a:rPr>
              <a:t>dựng</a:t>
            </a:r>
            <a:r>
              <a:rPr sz="3600" spc="-90" dirty="0">
                <a:latin typeface="Times New Roman"/>
                <a:cs typeface="Times New Roman"/>
              </a:rPr>
              <a:t> </a:t>
            </a:r>
            <a:r>
              <a:rPr sz="3600" dirty="0">
                <a:latin typeface="Times New Roman"/>
                <a:cs typeface="Times New Roman"/>
              </a:rPr>
              <a:t>hàm</a:t>
            </a:r>
            <a:endParaRPr sz="3600">
              <a:latin typeface="Times New Roman"/>
              <a:cs typeface="Times New Roman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457200" y="1436369"/>
            <a:ext cx="9144000" cy="979169"/>
            <a:chOff x="457200" y="1436369"/>
            <a:chExt cx="9144000" cy="979169"/>
          </a:xfrm>
        </p:grpSpPr>
        <p:sp>
          <p:nvSpPr>
            <p:cNvPr id="4" name="object 4"/>
            <p:cNvSpPr/>
            <p:nvPr/>
          </p:nvSpPr>
          <p:spPr>
            <a:xfrm>
              <a:off x="457200" y="1436369"/>
              <a:ext cx="9144000" cy="979169"/>
            </a:xfrm>
            <a:custGeom>
              <a:avLst/>
              <a:gdLst/>
              <a:ahLst/>
              <a:cxnLst/>
              <a:rect l="l" t="t" r="r" b="b"/>
              <a:pathLst>
                <a:path w="9144000" h="979169">
                  <a:moveTo>
                    <a:pt x="9144000" y="979169"/>
                  </a:moveTo>
                  <a:lnTo>
                    <a:pt x="9144000" y="0"/>
                  </a:lnTo>
                  <a:lnTo>
                    <a:pt x="0" y="0"/>
                  </a:lnTo>
                  <a:lnTo>
                    <a:pt x="0" y="979170"/>
                  </a:lnTo>
                  <a:lnTo>
                    <a:pt x="9144000" y="97916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7200" y="1436369"/>
              <a:ext cx="9143999" cy="138683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2000" y="1436369"/>
              <a:ext cx="8839200" cy="16383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7200" y="1572005"/>
              <a:ext cx="9144000" cy="76200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764537" y="1775713"/>
            <a:ext cx="8604885" cy="44640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</a:pPr>
            <a:r>
              <a:rPr sz="2800" spc="45" dirty="0">
                <a:solidFill>
                  <a:srgbClr val="184BB2"/>
                </a:solidFill>
                <a:latin typeface="Wingdings"/>
                <a:cs typeface="Wingdings"/>
              </a:rPr>
              <a:t></a:t>
            </a:r>
            <a:r>
              <a:rPr sz="2800" b="1" spc="45" dirty="0">
                <a:solidFill>
                  <a:srgbClr val="132767"/>
                </a:solidFill>
                <a:latin typeface="Arial"/>
                <a:cs typeface="Arial"/>
              </a:rPr>
              <a:t>Với </a:t>
            </a:r>
            <a:r>
              <a:rPr sz="2800" b="1" spc="-5" dirty="0">
                <a:solidFill>
                  <a:srgbClr val="132767"/>
                </a:solidFill>
                <a:latin typeface="Arial"/>
                <a:cs typeface="Arial"/>
              </a:rPr>
              <a:t>C++, </a:t>
            </a:r>
            <a:r>
              <a:rPr sz="2800" b="1" dirty="0">
                <a:solidFill>
                  <a:srgbClr val="132767"/>
                </a:solidFill>
                <a:latin typeface="Arial"/>
                <a:cs typeface="Arial"/>
              </a:rPr>
              <a:t>có thêm </a:t>
            </a:r>
            <a:r>
              <a:rPr sz="2800" b="1" spc="-5" dirty="0">
                <a:solidFill>
                  <a:srgbClr val="132767"/>
                </a:solidFill>
                <a:latin typeface="Arial"/>
                <a:cs typeface="Arial"/>
              </a:rPr>
              <a:t>một </a:t>
            </a:r>
            <a:r>
              <a:rPr sz="2800" b="1" dirty="0">
                <a:solidFill>
                  <a:srgbClr val="132767"/>
                </a:solidFill>
                <a:latin typeface="Arial"/>
                <a:cs typeface="Arial"/>
              </a:rPr>
              <a:t>cách viết </a:t>
            </a:r>
            <a:r>
              <a:rPr sz="2800" b="1" spc="-5" dirty="0">
                <a:solidFill>
                  <a:srgbClr val="132767"/>
                </a:solidFill>
                <a:latin typeface="Arial"/>
                <a:cs typeface="Arial"/>
              </a:rPr>
              <a:t>nữa, đó </a:t>
            </a:r>
            <a:r>
              <a:rPr sz="2800" b="1" dirty="0">
                <a:solidFill>
                  <a:srgbClr val="132767"/>
                </a:solidFill>
                <a:latin typeface="Arial"/>
                <a:cs typeface="Arial"/>
              </a:rPr>
              <a:t>là </a:t>
            </a:r>
            <a:r>
              <a:rPr sz="2800" b="1" spc="-70" dirty="0">
                <a:solidFill>
                  <a:srgbClr val="132767"/>
                </a:solidFill>
                <a:latin typeface="Arial"/>
                <a:cs typeface="Arial"/>
              </a:rPr>
              <a:t>khai  </a:t>
            </a:r>
            <a:r>
              <a:rPr sz="2800" b="1" dirty="0">
                <a:solidFill>
                  <a:srgbClr val="132767"/>
                </a:solidFill>
                <a:latin typeface="Arial"/>
                <a:cs typeface="Arial"/>
              </a:rPr>
              <a:t>báo theo </a:t>
            </a:r>
            <a:r>
              <a:rPr sz="2800" b="1" spc="-5" dirty="0">
                <a:solidFill>
                  <a:srgbClr val="132767"/>
                </a:solidFill>
                <a:latin typeface="Arial"/>
                <a:cs typeface="Arial"/>
              </a:rPr>
              <a:t>địa</a:t>
            </a:r>
            <a:r>
              <a:rPr sz="2800" b="1" spc="-15" dirty="0">
                <a:solidFill>
                  <a:srgbClr val="132767"/>
                </a:solidFill>
                <a:latin typeface="Arial"/>
                <a:cs typeface="Arial"/>
              </a:rPr>
              <a:t> </a:t>
            </a:r>
            <a:r>
              <a:rPr sz="2800" b="1" spc="-5" dirty="0">
                <a:solidFill>
                  <a:srgbClr val="132767"/>
                </a:solidFill>
                <a:latin typeface="Arial"/>
                <a:cs typeface="Arial"/>
              </a:rPr>
              <a:t>chỉ.</a:t>
            </a:r>
            <a:endParaRPr sz="2800">
              <a:latin typeface="Arial"/>
              <a:cs typeface="Arial"/>
            </a:endParaRPr>
          </a:p>
          <a:p>
            <a:pPr marL="927100">
              <a:lnSpc>
                <a:spcPct val="100000"/>
              </a:lnSpc>
              <a:spcBef>
                <a:spcPts val="675"/>
              </a:spcBef>
            </a:pPr>
            <a:r>
              <a:rPr sz="2800" dirty="0">
                <a:solidFill>
                  <a:srgbClr val="FF0000"/>
                </a:solidFill>
                <a:latin typeface="Arial"/>
                <a:cs typeface="Arial"/>
              </a:rPr>
              <a:t>void swap</a:t>
            </a:r>
            <a:r>
              <a:rPr sz="2800" b="1" dirty="0">
                <a:solidFill>
                  <a:srgbClr val="FF0000"/>
                </a:solidFill>
                <a:latin typeface="Arial"/>
                <a:cs typeface="Arial"/>
              </a:rPr>
              <a:t>( </a:t>
            </a:r>
            <a:r>
              <a:rPr sz="2800" b="1" spc="-5" dirty="0">
                <a:solidFill>
                  <a:srgbClr val="FF0000"/>
                </a:solidFill>
                <a:latin typeface="Arial"/>
                <a:cs typeface="Arial"/>
              </a:rPr>
              <a:t>int &amp;a, int</a:t>
            </a:r>
            <a:r>
              <a:rPr sz="2800" b="1" spc="-2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800" b="1" spc="-5" dirty="0">
                <a:solidFill>
                  <a:srgbClr val="FF0000"/>
                </a:solidFill>
                <a:latin typeface="Arial"/>
                <a:cs typeface="Arial"/>
              </a:rPr>
              <a:t>&amp;b</a:t>
            </a:r>
            <a:r>
              <a:rPr sz="2800" spc="-5" dirty="0">
                <a:solidFill>
                  <a:srgbClr val="FF0000"/>
                </a:solidFill>
                <a:latin typeface="Arial"/>
                <a:cs typeface="Arial"/>
              </a:rPr>
              <a:t>)</a:t>
            </a:r>
            <a:endParaRPr sz="2800">
              <a:latin typeface="Arial"/>
              <a:cs typeface="Arial"/>
            </a:endParaRPr>
          </a:p>
          <a:p>
            <a:pPr marL="927100">
              <a:lnSpc>
                <a:spcPct val="100000"/>
              </a:lnSpc>
              <a:spcBef>
                <a:spcPts val="670"/>
              </a:spcBef>
            </a:pPr>
            <a:r>
              <a:rPr sz="2800" dirty="0">
                <a:solidFill>
                  <a:srgbClr val="FF0000"/>
                </a:solidFill>
                <a:latin typeface="Arial"/>
                <a:cs typeface="Arial"/>
              </a:rPr>
              <a:t>{</a:t>
            </a:r>
            <a:endParaRPr sz="2800">
              <a:latin typeface="Arial"/>
              <a:cs typeface="Arial"/>
            </a:endParaRPr>
          </a:p>
          <a:p>
            <a:pPr marL="1841500" marR="4787265">
              <a:lnSpc>
                <a:spcPct val="120000"/>
              </a:lnSpc>
            </a:pPr>
            <a:r>
              <a:rPr sz="2800" dirty="0">
                <a:solidFill>
                  <a:srgbClr val="FF0000"/>
                </a:solidFill>
                <a:latin typeface="Arial"/>
                <a:cs typeface="Arial"/>
              </a:rPr>
              <a:t>int temp =</a:t>
            </a:r>
            <a:r>
              <a:rPr sz="2800" spc="-10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0000"/>
                </a:solidFill>
                <a:latin typeface="Arial"/>
                <a:cs typeface="Arial"/>
              </a:rPr>
              <a:t>a;  a =</a:t>
            </a:r>
            <a:r>
              <a:rPr sz="2800" spc="-2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0000"/>
                </a:solidFill>
                <a:latin typeface="Arial"/>
                <a:cs typeface="Arial"/>
              </a:rPr>
              <a:t>b;</a:t>
            </a:r>
            <a:endParaRPr sz="2800">
              <a:latin typeface="Arial"/>
              <a:cs typeface="Arial"/>
            </a:endParaRPr>
          </a:p>
          <a:p>
            <a:pPr marL="1841500">
              <a:lnSpc>
                <a:spcPct val="100000"/>
              </a:lnSpc>
              <a:spcBef>
                <a:spcPts val="670"/>
              </a:spcBef>
            </a:pPr>
            <a:r>
              <a:rPr sz="2800" dirty="0">
                <a:solidFill>
                  <a:srgbClr val="FF0000"/>
                </a:solidFill>
                <a:latin typeface="Arial"/>
                <a:cs typeface="Arial"/>
              </a:rPr>
              <a:t>b =</a:t>
            </a:r>
            <a:r>
              <a:rPr sz="2800" spc="-1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0000"/>
                </a:solidFill>
                <a:latin typeface="Arial"/>
                <a:cs typeface="Arial"/>
              </a:rPr>
              <a:t>temp;</a:t>
            </a:r>
            <a:endParaRPr sz="2800">
              <a:latin typeface="Arial"/>
              <a:cs typeface="Arial"/>
            </a:endParaRPr>
          </a:p>
          <a:p>
            <a:pPr marL="927100">
              <a:lnSpc>
                <a:spcPct val="100000"/>
              </a:lnSpc>
              <a:spcBef>
                <a:spcPts val="675"/>
              </a:spcBef>
            </a:pPr>
            <a:r>
              <a:rPr sz="2800" dirty="0">
                <a:solidFill>
                  <a:srgbClr val="FF0000"/>
                </a:solidFill>
                <a:latin typeface="Arial"/>
                <a:cs typeface="Arial"/>
              </a:rPr>
              <a:t>}</a:t>
            </a:r>
            <a:endParaRPr sz="2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670"/>
              </a:spcBef>
            </a:pPr>
            <a:r>
              <a:rPr sz="2800" spc="-5" dirty="0">
                <a:solidFill>
                  <a:srgbClr val="132767"/>
                </a:solidFill>
                <a:latin typeface="Arial"/>
                <a:cs typeface="Arial"/>
              </a:rPr>
              <a:t>Khi </a:t>
            </a:r>
            <a:r>
              <a:rPr sz="2800" dirty="0">
                <a:solidFill>
                  <a:srgbClr val="132767"/>
                </a:solidFill>
                <a:latin typeface="Arial"/>
                <a:cs typeface="Arial"/>
              </a:rPr>
              <a:t>đó, trong </a:t>
            </a:r>
            <a:r>
              <a:rPr sz="2800" spc="-5" dirty="0">
                <a:solidFill>
                  <a:srgbClr val="132767"/>
                </a:solidFill>
                <a:latin typeface="Arial"/>
                <a:cs typeface="Arial"/>
              </a:rPr>
              <a:t>lời </a:t>
            </a:r>
            <a:r>
              <a:rPr sz="2800" dirty="0">
                <a:solidFill>
                  <a:srgbClr val="132767"/>
                </a:solidFill>
                <a:latin typeface="Arial"/>
                <a:cs typeface="Arial"/>
              </a:rPr>
              <a:t>gọi hàm chỉ gọi </a:t>
            </a:r>
            <a:r>
              <a:rPr sz="2800" b="1" dirty="0">
                <a:solidFill>
                  <a:srgbClr val="FF0000"/>
                </a:solidFill>
                <a:latin typeface="Arial"/>
                <a:cs typeface="Arial"/>
              </a:rPr>
              <a:t>swap(x, y); </a:t>
            </a:r>
            <a:r>
              <a:rPr sz="2800" dirty="0">
                <a:solidFill>
                  <a:srgbClr val="132767"/>
                </a:solidFill>
                <a:latin typeface="Arial"/>
                <a:cs typeface="Arial"/>
              </a:rPr>
              <a:t>là</a:t>
            </a:r>
            <a:r>
              <a:rPr sz="2800" spc="-45" dirty="0">
                <a:solidFill>
                  <a:srgbClr val="132767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132767"/>
                </a:solidFill>
                <a:latin typeface="Arial"/>
                <a:cs typeface="Arial"/>
              </a:rPr>
              <a:t>được.</a:t>
            </a:r>
            <a:endParaRPr sz="2800">
              <a:latin typeface="Arial"/>
              <a:cs typeface="Arial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45"/>
              </a:lnSpc>
            </a:pPr>
            <a:fld id="{81D60167-4931-47E6-BA6A-407CBD079E47}" type="slidenum">
              <a:rPr spc="-5" dirty="0"/>
              <a:t>10</a:t>
            </a:fld>
            <a:endParaRPr spc="-5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72638" y="1043432"/>
            <a:ext cx="589470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PHẠM HOẠT ĐỘNG CỦA</a:t>
            </a:r>
            <a:r>
              <a:rPr spc="-30" dirty="0"/>
              <a:t> </a:t>
            </a:r>
            <a:r>
              <a:rPr spc="-5" dirty="0"/>
              <a:t>BIẾN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57200" y="1436369"/>
            <a:ext cx="9144000" cy="979169"/>
            <a:chOff x="457200" y="1436369"/>
            <a:chExt cx="9144000" cy="979169"/>
          </a:xfrm>
        </p:grpSpPr>
        <p:sp>
          <p:nvSpPr>
            <p:cNvPr id="4" name="object 4"/>
            <p:cNvSpPr/>
            <p:nvPr/>
          </p:nvSpPr>
          <p:spPr>
            <a:xfrm>
              <a:off x="457200" y="1436369"/>
              <a:ext cx="9144000" cy="979169"/>
            </a:xfrm>
            <a:custGeom>
              <a:avLst/>
              <a:gdLst/>
              <a:ahLst/>
              <a:cxnLst/>
              <a:rect l="l" t="t" r="r" b="b"/>
              <a:pathLst>
                <a:path w="9144000" h="979169">
                  <a:moveTo>
                    <a:pt x="9144000" y="979169"/>
                  </a:moveTo>
                  <a:lnTo>
                    <a:pt x="9144000" y="0"/>
                  </a:lnTo>
                  <a:lnTo>
                    <a:pt x="0" y="0"/>
                  </a:lnTo>
                  <a:lnTo>
                    <a:pt x="0" y="979170"/>
                  </a:lnTo>
                  <a:lnTo>
                    <a:pt x="9144000" y="97916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7200" y="1436369"/>
              <a:ext cx="9143999" cy="138683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2000" y="1436369"/>
              <a:ext cx="8839200" cy="16383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7200" y="1572005"/>
              <a:ext cx="9144000" cy="76200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6477473" y="1829305"/>
              <a:ext cx="2971800" cy="586740"/>
            </a:xfrm>
            <a:custGeom>
              <a:avLst/>
              <a:gdLst/>
              <a:ahLst/>
              <a:cxnLst/>
              <a:rect l="l" t="t" r="r" b="b"/>
              <a:pathLst>
                <a:path w="2971800" h="586739">
                  <a:moveTo>
                    <a:pt x="2971614" y="306125"/>
                  </a:moveTo>
                  <a:lnTo>
                    <a:pt x="2951429" y="254171"/>
                  </a:lnTo>
                  <a:lnTo>
                    <a:pt x="2913766" y="220025"/>
                  </a:lnTo>
                  <a:lnTo>
                    <a:pt x="2856550" y="186688"/>
                  </a:lnTo>
                  <a:lnTo>
                    <a:pt x="2820559" y="170434"/>
                  </a:lnTo>
                  <a:lnTo>
                    <a:pt x="2779619" y="154515"/>
                  </a:lnTo>
                  <a:lnTo>
                    <a:pt x="2733709" y="138978"/>
                  </a:lnTo>
                  <a:lnTo>
                    <a:pt x="2682810" y="123865"/>
                  </a:lnTo>
                  <a:lnTo>
                    <a:pt x="2626902" y="109222"/>
                  </a:lnTo>
                  <a:lnTo>
                    <a:pt x="2588657" y="100213"/>
                  </a:lnTo>
                  <a:lnTo>
                    <a:pt x="2549074" y="91583"/>
                  </a:lnTo>
                  <a:lnTo>
                    <a:pt x="2508210" y="83334"/>
                  </a:lnTo>
                  <a:lnTo>
                    <a:pt x="2466123" y="75467"/>
                  </a:lnTo>
                  <a:lnTo>
                    <a:pt x="2422871" y="67983"/>
                  </a:lnTo>
                  <a:lnTo>
                    <a:pt x="2378512" y="60883"/>
                  </a:lnTo>
                  <a:lnTo>
                    <a:pt x="2333105" y="54167"/>
                  </a:lnTo>
                  <a:lnTo>
                    <a:pt x="2286708" y="47838"/>
                  </a:lnTo>
                  <a:lnTo>
                    <a:pt x="2239378" y="41897"/>
                  </a:lnTo>
                  <a:lnTo>
                    <a:pt x="2191173" y="36343"/>
                  </a:lnTo>
                  <a:lnTo>
                    <a:pt x="2142152" y="31179"/>
                  </a:lnTo>
                  <a:lnTo>
                    <a:pt x="2092373" y="26406"/>
                  </a:lnTo>
                  <a:lnTo>
                    <a:pt x="2041894" y="22025"/>
                  </a:lnTo>
                  <a:lnTo>
                    <a:pt x="1990773" y="18036"/>
                  </a:lnTo>
                  <a:lnTo>
                    <a:pt x="1939068" y="14441"/>
                  </a:lnTo>
                  <a:lnTo>
                    <a:pt x="1886837" y="11242"/>
                  </a:lnTo>
                  <a:lnTo>
                    <a:pt x="1834138" y="8438"/>
                  </a:lnTo>
                  <a:lnTo>
                    <a:pt x="1781029" y="6032"/>
                  </a:lnTo>
                  <a:lnTo>
                    <a:pt x="1727568" y="4024"/>
                  </a:lnTo>
                  <a:lnTo>
                    <a:pt x="1673814" y="2416"/>
                  </a:lnTo>
                  <a:lnTo>
                    <a:pt x="1619824" y="1208"/>
                  </a:lnTo>
                  <a:lnTo>
                    <a:pt x="1565656" y="403"/>
                  </a:lnTo>
                  <a:lnTo>
                    <a:pt x="1511369" y="0"/>
                  </a:lnTo>
                  <a:lnTo>
                    <a:pt x="1457021" y="0"/>
                  </a:lnTo>
                  <a:lnTo>
                    <a:pt x="1402669" y="406"/>
                  </a:lnTo>
                  <a:lnTo>
                    <a:pt x="1348372" y="1219"/>
                  </a:lnTo>
                  <a:lnTo>
                    <a:pt x="1294188" y="2438"/>
                  </a:lnTo>
                  <a:lnTo>
                    <a:pt x="1240175" y="4066"/>
                  </a:lnTo>
                  <a:lnTo>
                    <a:pt x="1186391" y="6103"/>
                  </a:lnTo>
                  <a:lnTo>
                    <a:pt x="1132893" y="8551"/>
                  </a:lnTo>
                  <a:lnTo>
                    <a:pt x="1079741" y="11411"/>
                  </a:lnTo>
                  <a:lnTo>
                    <a:pt x="1026992" y="14684"/>
                  </a:lnTo>
                  <a:lnTo>
                    <a:pt x="974704" y="18370"/>
                  </a:lnTo>
                  <a:lnTo>
                    <a:pt x="922936" y="22472"/>
                  </a:lnTo>
                  <a:lnTo>
                    <a:pt x="871744" y="26989"/>
                  </a:lnTo>
                  <a:lnTo>
                    <a:pt x="821189" y="31924"/>
                  </a:lnTo>
                  <a:lnTo>
                    <a:pt x="771326" y="37278"/>
                  </a:lnTo>
                  <a:lnTo>
                    <a:pt x="722216" y="43051"/>
                  </a:lnTo>
                  <a:lnTo>
                    <a:pt x="673915" y="49244"/>
                  </a:lnTo>
                  <a:lnTo>
                    <a:pt x="626481" y="55860"/>
                  </a:lnTo>
                  <a:lnTo>
                    <a:pt x="579974" y="62898"/>
                  </a:lnTo>
                  <a:lnTo>
                    <a:pt x="534450" y="70360"/>
                  </a:lnTo>
                  <a:lnTo>
                    <a:pt x="466676" y="82720"/>
                  </a:lnTo>
                  <a:lnTo>
                    <a:pt x="403407" y="95726"/>
                  </a:lnTo>
                  <a:lnTo>
                    <a:pt x="344662" y="109332"/>
                  </a:lnTo>
                  <a:lnTo>
                    <a:pt x="290462" y="123494"/>
                  </a:lnTo>
                  <a:lnTo>
                    <a:pt x="240827" y="138168"/>
                  </a:lnTo>
                  <a:lnTo>
                    <a:pt x="195777" y="153308"/>
                  </a:lnTo>
                  <a:lnTo>
                    <a:pt x="155333" y="168871"/>
                  </a:lnTo>
                  <a:lnTo>
                    <a:pt x="119514" y="184812"/>
                  </a:lnTo>
                  <a:lnTo>
                    <a:pt x="61835" y="217647"/>
                  </a:lnTo>
                  <a:lnTo>
                    <a:pt x="22900" y="251459"/>
                  </a:lnTo>
                  <a:lnTo>
                    <a:pt x="2873" y="285889"/>
                  </a:lnTo>
                  <a:lnTo>
                    <a:pt x="0" y="303225"/>
                  </a:lnTo>
                  <a:lnTo>
                    <a:pt x="1914" y="320581"/>
                  </a:lnTo>
                  <a:lnTo>
                    <a:pt x="20185" y="355179"/>
                  </a:lnTo>
                  <a:lnTo>
                    <a:pt x="57848" y="389324"/>
                  </a:lnTo>
                  <a:lnTo>
                    <a:pt x="115064" y="422662"/>
                  </a:lnTo>
                  <a:lnTo>
                    <a:pt x="151055" y="438916"/>
                  </a:lnTo>
                  <a:lnTo>
                    <a:pt x="191995" y="454834"/>
                  </a:lnTo>
                  <a:lnTo>
                    <a:pt x="237905" y="470372"/>
                  </a:lnTo>
                  <a:lnTo>
                    <a:pt x="288804" y="485485"/>
                  </a:lnTo>
                  <a:lnTo>
                    <a:pt x="344712" y="500128"/>
                  </a:lnTo>
                  <a:lnTo>
                    <a:pt x="344712" y="586234"/>
                  </a:lnTo>
                  <a:lnTo>
                    <a:pt x="722357" y="586234"/>
                  </a:lnTo>
                  <a:lnTo>
                    <a:pt x="784386" y="573280"/>
                  </a:lnTo>
                  <a:lnTo>
                    <a:pt x="833202" y="578415"/>
                  </a:lnTo>
                  <a:lnTo>
                    <a:pt x="882634" y="583152"/>
                  </a:lnTo>
                  <a:lnTo>
                    <a:pt x="918135" y="586234"/>
                  </a:lnTo>
                  <a:lnTo>
                    <a:pt x="2054920" y="586234"/>
                  </a:lnTo>
                  <a:lnTo>
                    <a:pt x="2118725" y="580509"/>
                  </a:lnTo>
                  <a:lnTo>
                    <a:pt x="2166677" y="575676"/>
                  </a:lnTo>
                  <a:lnTo>
                    <a:pt x="2213896" y="570475"/>
                  </a:lnTo>
                  <a:lnTo>
                    <a:pt x="2260329" y="564907"/>
                  </a:lnTo>
                  <a:lnTo>
                    <a:pt x="2305924" y="558973"/>
                  </a:lnTo>
                  <a:lnTo>
                    <a:pt x="2350630" y="552675"/>
                  </a:lnTo>
                  <a:lnTo>
                    <a:pt x="2394394" y="546014"/>
                  </a:lnTo>
                  <a:lnTo>
                    <a:pt x="2437164" y="538990"/>
                  </a:lnTo>
                  <a:lnTo>
                    <a:pt x="2504938" y="526630"/>
                  </a:lnTo>
                  <a:lnTo>
                    <a:pt x="2568207" y="513624"/>
                  </a:lnTo>
                  <a:lnTo>
                    <a:pt x="2626952" y="500018"/>
                  </a:lnTo>
                  <a:lnTo>
                    <a:pt x="2681152" y="485856"/>
                  </a:lnTo>
                  <a:lnTo>
                    <a:pt x="2730787" y="471182"/>
                  </a:lnTo>
                  <a:lnTo>
                    <a:pt x="2775837" y="456042"/>
                  </a:lnTo>
                  <a:lnTo>
                    <a:pt x="2816281" y="440479"/>
                  </a:lnTo>
                  <a:lnTo>
                    <a:pt x="2852100" y="424538"/>
                  </a:lnTo>
                  <a:lnTo>
                    <a:pt x="2909779" y="391702"/>
                  </a:lnTo>
                  <a:lnTo>
                    <a:pt x="2948714" y="357891"/>
                  </a:lnTo>
                  <a:lnTo>
                    <a:pt x="2968741" y="323461"/>
                  </a:lnTo>
                  <a:lnTo>
                    <a:pt x="2971614" y="306125"/>
                  </a:lnTo>
                  <a:close/>
                </a:path>
                <a:path w="2971800" h="586739">
                  <a:moveTo>
                    <a:pt x="344712" y="586234"/>
                  </a:moveTo>
                  <a:lnTo>
                    <a:pt x="344712" y="500128"/>
                  </a:lnTo>
                  <a:lnTo>
                    <a:pt x="63289" y="586234"/>
                  </a:lnTo>
                  <a:lnTo>
                    <a:pt x="344712" y="586234"/>
                  </a:lnTo>
                  <a:close/>
                </a:path>
              </a:pathLst>
            </a:custGeom>
            <a:solidFill>
              <a:srgbClr val="22A2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464812" y="1816814"/>
              <a:ext cx="2996565" cy="598805"/>
            </a:xfrm>
            <a:custGeom>
              <a:avLst/>
              <a:gdLst/>
              <a:ahLst/>
              <a:cxnLst/>
              <a:rect l="l" t="t" r="r" b="b"/>
              <a:pathLst>
                <a:path w="2996565" h="598805">
                  <a:moveTo>
                    <a:pt x="2996434" y="307168"/>
                  </a:moveTo>
                  <a:lnTo>
                    <a:pt x="2982047" y="269765"/>
                  </a:lnTo>
                  <a:lnTo>
                    <a:pt x="2947411" y="232965"/>
                  </a:lnTo>
                  <a:lnTo>
                    <a:pt x="2912919" y="208463"/>
                  </a:lnTo>
                  <a:lnTo>
                    <a:pt x="2874207" y="187574"/>
                  </a:lnTo>
                  <a:lnTo>
                    <a:pt x="2833806" y="169759"/>
                  </a:lnTo>
                  <a:lnTo>
                    <a:pt x="2794249" y="154479"/>
                  </a:lnTo>
                  <a:lnTo>
                    <a:pt x="2743168" y="137413"/>
                  </a:lnTo>
                  <a:lnTo>
                    <a:pt x="2691326" y="122220"/>
                  </a:lnTo>
                  <a:lnTo>
                    <a:pt x="2638901" y="108663"/>
                  </a:lnTo>
                  <a:lnTo>
                    <a:pt x="2586073" y="96508"/>
                  </a:lnTo>
                  <a:lnTo>
                    <a:pt x="2533022" y="85517"/>
                  </a:lnTo>
                  <a:lnTo>
                    <a:pt x="2479543" y="75388"/>
                  </a:lnTo>
                  <a:lnTo>
                    <a:pt x="2426965" y="66087"/>
                  </a:lnTo>
                  <a:lnTo>
                    <a:pt x="2377555" y="58436"/>
                  </a:lnTo>
                  <a:lnTo>
                    <a:pt x="2328132" y="51363"/>
                  </a:lnTo>
                  <a:lnTo>
                    <a:pt x="2278372" y="44809"/>
                  </a:lnTo>
                  <a:lnTo>
                    <a:pt x="2228136" y="38744"/>
                  </a:lnTo>
                  <a:lnTo>
                    <a:pt x="2179746" y="33395"/>
                  </a:lnTo>
                  <a:lnTo>
                    <a:pt x="2130235" y="28414"/>
                  </a:lnTo>
                  <a:lnTo>
                    <a:pt x="2080694" y="23899"/>
                  </a:lnTo>
                  <a:lnTo>
                    <a:pt x="2031120" y="19829"/>
                  </a:lnTo>
                  <a:lnTo>
                    <a:pt x="1981510" y="16180"/>
                  </a:lnTo>
                  <a:lnTo>
                    <a:pt x="1931861" y="12931"/>
                  </a:lnTo>
                  <a:lnTo>
                    <a:pt x="1882169" y="10058"/>
                  </a:lnTo>
                  <a:lnTo>
                    <a:pt x="1832432" y="7539"/>
                  </a:lnTo>
                  <a:lnTo>
                    <a:pt x="1782645" y="5352"/>
                  </a:lnTo>
                  <a:lnTo>
                    <a:pt x="1732807" y="3474"/>
                  </a:lnTo>
                  <a:lnTo>
                    <a:pt x="1682913" y="1882"/>
                  </a:lnTo>
                  <a:lnTo>
                    <a:pt x="1632961" y="555"/>
                  </a:lnTo>
                  <a:lnTo>
                    <a:pt x="1581699" y="90"/>
                  </a:lnTo>
                  <a:lnTo>
                    <a:pt x="1471913" y="0"/>
                  </a:lnTo>
                  <a:lnTo>
                    <a:pt x="1427420" y="313"/>
                  </a:lnTo>
                  <a:lnTo>
                    <a:pt x="1375871" y="987"/>
                  </a:lnTo>
                  <a:lnTo>
                    <a:pt x="1324283" y="1991"/>
                  </a:lnTo>
                  <a:lnTo>
                    <a:pt x="1271006" y="3398"/>
                  </a:lnTo>
                  <a:lnTo>
                    <a:pt x="1220805" y="5070"/>
                  </a:lnTo>
                  <a:lnTo>
                    <a:pt x="1169407" y="7162"/>
                  </a:lnTo>
                  <a:lnTo>
                    <a:pt x="1117787" y="9666"/>
                  </a:lnTo>
                  <a:lnTo>
                    <a:pt x="1066191" y="12589"/>
                  </a:lnTo>
                  <a:lnTo>
                    <a:pt x="1014633" y="15950"/>
                  </a:lnTo>
                  <a:lnTo>
                    <a:pt x="963124" y="19767"/>
                  </a:lnTo>
                  <a:lnTo>
                    <a:pt x="911677" y="24057"/>
                  </a:lnTo>
                  <a:lnTo>
                    <a:pt x="860305" y="28839"/>
                  </a:lnTo>
                  <a:lnTo>
                    <a:pt x="809022" y="34131"/>
                  </a:lnTo>
                  <a:lnTo>
                    <a:pt x="757839" y="39950"/>
                  </a:lnTo>
                  <a:lnTo>
                    <a:pt x="706770" y="46315"/>
                  </a:lnTo>
                  <a:lnTo>
                    <a:pt x="655827" y="53243"/>
                  </a:lnTo>
                  <a:lnTo>
                    <a:pt x="605023" y="60753"/>
                  </a:lnTo>
                  <a:lnTo>
                    <a:pt x="555294" y="68945"/>
                  </a:lnTo>
                  <a:lnTo>
                    <a:pt x="504003" y="77900"/>
                  </a:lnTo>
                  <a:lnTo>
                    <a:pt x="451657" y="87811"/>
                  </a:lnTo>
                  <a:lnTo>
                    <a:pt x="398763" y="98871"/>
                  </a:lnTo>
                  <a:lnTo>
                    <a:pt x="345829" y="111274"/>
                  </a:lnTo>
                  <a:lnTo>
                    <a:pt x="293361" y="125213"/>
                  </a:lnTo>
                  <a:lnTo>
                    <a:pt x="241866" y="140882"/>
                  </a:lnTo>
                  <a:lnTo>
                    <a:pt x="191852" y="158473"/>
                  </a:lnTo>
                  <a:lnTo>
                    <a:pt x="143825" y="178181"/>
                  </a:lnTo>
                  <a:lnTo>
                    <a:pt x="98293" y="200199"/>
                  </a:lnTo>
                  <a:lnTo>
                    <a:pt x="57163" y="227819"/>
                  </a:lnTo>
                  <a:lnTo>
                    <a:pt x="27744" y="254615"/>
                  </a:lnTo>
                  <a:lnTo>
                    <a:pt x="136" y="305511"/>
                  </a:lnTo>
                  <a:lnTo>
                    <a:pt x="0" y="329496"/>
                  </a:lnTo>
                  <a:lnTo>
                    <a:pt x="7674" y="352430"/>
                  </a:lnTo>
                  <a:lnTo>
                    <a:pt x="22186" y="374255"/>
                  </a:lnTo>
                  <a:lnTo>
                    <a:pt x="25911" y="378032"/>
                  </a:lnTo>
                  <a:lnTo>
                    <a:pt x="25911" y="311517"/>
                  </a:lnTo>
                  <a:lnTo>
                    <a:pt x="33241" y="288759"/>
                  </a:lnTo>
                  <a:lnTo>
                    <a:pt x="80833" y="240660"/>
                  </a:lnTo>
                  <a:lnTo>
                    <a:pt x="123439" y="215439"/>
                  </a:lnTo>
                  <a:lnTo>
                    <a:pt x="168948" y="194944"/>
                  </a:lnTo>
                  <a:lnTo>
                    <a:pt x="216289" y="176567"/>
                  </a:lnTo>
                  <a:lnTo>
                    <a:pt x="265133" y="160126"/>
                  </a:lnTo>
                  <a:lnTo>
                    <a:pt x="315152" y="145442"/>
                  </a:lnTo>
                  <a:lnTo>
                    <a:pt x="366016" y="132336"/>
                  </a:lnTo>
                  <a:lnTo>
                    <a:pt x="417398" y="120628"/>
                  </a:lnTo>
                  <a:lnTo>
                    <a:pt x="468968" y="110137"/>
                  </a:lnTo>
                  <a:lnTo>
                    <a:pt x="520397" y="100684"/>
                  </a:lnTo>
                  <a:lnTo>
                    <a:pt x="571357" y="92089"/>
                  </a:lnTo>
                  <a:lnTo>
                    <a:pt x="621519" y="84173"/>
                  </a:lnTo>
                  <a:lnTo>
                    <a:pt x="670555" y="76755"/>
                  </a:lnTo>
                  <a:lnTo>
                    <a:pt x="720361" y="70241"/>
                  </a:lnTo>
                  <a:lnTo>
                    <a:pt x="770222" y="64212"/>
                  </a:lnTo>
                  <a:lnTo>
                    <a:pt x="820133" y="58658"/>
                  </a:lnTo>
                  <a:lnTo>
                    <a:pt x="870091" y="53568"/>
                  </a:lnTo>
                  <a:lnTo>
                    <a:pt x="920092" y="48934"/>
                  </a:lnTo>
                  <a:lnTo>
                    <a:pt x="970134" y="44745"/>
                  </a:lnTo>
                  <a:lnTo>
                    <a:pt x="1020211" y="40991"/>
                  </a:lnTo>
                  <a:lnTo>
                    <a:pt x="1070320" y="37663"/>
                  </a:lnTo>
                  <a:lnTo>
                    <a:pt x="1120458" y="34751"/>
                  </a:lnTo>
                  <a:lnTo>
                    <a:pt x="1170621" y="32245"/>
                  </a:lnTo>
                  <a:lnTo>
                    <a:pt x="1221038" y="30127"/>
                  </a:lnTo>
                  <a:lnTo>
                    <a:pt x="1272667" y="28367"/>
                  </a:lnTo>
                  <a:lnTo>
                    <a:pt x="1321221" y="27065"/>
                  </a:lnTo>
                  <a:lnTo>
                    <a:pt x="1371447" y="26085"/>
                  </a:lnTo>
                  <a:lnTo>
                    <a:pt x="1421678" y="25462"/>
                  </a:lnTo>
                  <a:lnTo>
                    <a:pt x="1471913" y="25186"/>
                  </a:lnTo>
                  <a:lnTo>
                    <a:pt x="1530347" y="25311"/>
                  </a:lnTo>
                  <a:lnTo>
                    <a:pt x="1572375" y="25637"/>
                  </a:lnTo>
                  <a:lnTo>
                    <a:pt x="1622595" y="26344"/>
                  </a:lnTo>
                  <a:lnTo>
                    <a:pt x="1672803" y="27359"/>
                  </a:lnTo>
                  <a:lnTo>
                    <a:pt x="1722996" y="28672"/>
                  </a:lnTo>
                  <a:lnTo>
                    <a:pt x="1773169" y="30273"/>
                  </a:lnTo>
                  <a:lnTo>
                    <a:pt x="1823856" y="32486"/>
                  </a:lnTo>
                  <a:lnTo>
                    <a:pt x="1874539" y="35022"/>
                  </a:lnTo>
                  <a:lnTo>
                    <a:pt x="1925211" y="37910"/>
                  </a:lnTo>
                  <a:lnTo>
                    <a:pt x="1975862" y="41180"/>
                  </a:lnTo>
                  <a:lnTo>
                    <a:pt x="2026486" y="44859"/>
                  </a:lnTo>
                  <a:lnTo>
                    <a:pt x="2077074" y="48977"/>
                  </a:lnTo>
                  <a:lnTo>
                    <a:pt x="2127618" y="53562"/>
                  </a:lnTo>
                  <a:lnTo>
                    <a:pt x="2178111" y="58642"/>
                  </a:lnTo>
                  <a:lnTo>
                    <a:pt x="2229230" y="64331"/>
                  </a:lnTo>
                  <a:lnTo>
                    <a:pt x="2278910" y="70405"/>
                  </a:lnTo>
                  <a:lnTo>
                    <a:pt x="2329201" y="77144"/>
                  </a:lnTo>
                  <a:lnTo>
                    <a:pt x="2379409" y="84494"/>
                  </a:lnTo>
                  <a:lnTo>
                    <a:pt x="2429525" y="92483"/>
                  </a:lnTo>
                  <a:lnTo>
                    <a:pt x="2479926" y="101199"/>
                  </a:lnTo>
                  <a:lnTo>
                    <a:pt x="2492849" y="103226"/>
                  </a:lnTo>
                  <a:lnTo>
                    <a:pt x="2540618" y="112256"/>
                  </a:lnTo>
                  <a:lnTo>
                    <a:pt x="2609301" y="127437"/>
                  </a:lnTo>
                  <a:lnTo>
                    <a:pt x="2648752" y="137214"/>
                  </a:lnTo>
                  <a:lnTo>
                    <a:pt x="2690149" y="148383"/>
                  </a:lnTo>
                  <a:lnTo>
                    <a:pt x="2732400" y="160897"/>
                  </a:lnTo>
                  <a:lnTo>
                    <a:pt x="2774410" y="174707"/>
                  </a:lnTo>
                  <a:lnTo>
                    <a:pt x="2815085" y="189765"/>
                  </a:lnTo>
                  <a:lnTo>
                    <a:pt x="2853332" y="206021"/>
                  </a:lnTo>
                  <a:lnTo>
                    <a:pt x="2888057" y="223429"/>
                  </a:lnTo>
                  <a:lnTo>
                    <a:pt x="2942564" y="261504"/>
                  </a:lnTo>
                  <a:lnTo>
                    <a:pt x="2969855" y="303602"/>
                  </a:lnTo>
                  <a:lnTo>
                    <a:pt x="2970560" y="326039"/>
                  </a:lnTo>
                  <a:lnTo>
                    <a:pt x="2970560" y="379127"/>
                  </a:lnTo>
                  <a:lnTo>
                    <a:pt x="2992056" y="344078"/>
                  </a:lnTo>
                  <a:lnTo>
                    <a:pt x="2996434" y="307168"/>
                  </a:lnTo>
                  <a:close/>
                </a:path>
                <a:path w="2996565" h="598805">
                  <a:moveTo>
                    <a:pt x="370327" y="517953"/>
                  </a:moveTo>
                  <a:lnTo>
                    <a:pt x="370327" y="511857"/>
                  </a:lnTo>
                  <a:lnTo>
                    <a:pt x="369565" y="506523"/>
                  </a:lnTo>
                  <a:lnTo>
                    <a:pt x="365755" y="501189"/>
                  </a:lnTo>
                  <a:lnTo>
                    <a:pt x="360421" y="499665"/>
                  </a:lnTo>
                  <a:lnTo>
                    <a:pt x="336838" y="493865"/>
                  </a:lnTo>
                  <a:lnTo>
                    <a:pt x="308598" y="486398"/>
                  </a:lnTo>
                  <a:lnTo>
                    <a:pt x="242834" y="466704"/>
                  </a:lnTo>
                  <a:lnTo>
                    <a:pt x="172512" y="441067"/>
                  </a:lnTo>
                  <a:lnTo>
                    <a:pt x="107010" y="409971"/>
                  </a:lnTo>
                  <a:lnTo>
                    <a:pt x="55711" y="373898"/>
                  </a:lnTo>
                  <a:lnTo>
                    <a:pt x="27994" y="333333"/>
                  </a:lnTo>
                  <a:lnTo>
                    <a:pt x="25911" y="311517"/>
                  </a:lnTo>
                  <a:lnTo>
                    <a:pt x="25911" y="378032"/>
                  </a:lnTo>
                  <a:lnTo>
                    <a:pt x="67823" y="414350"/>
                  </a:lnTo>
                  <a:lnTo>
                    <a:pt x="129112" y="449324"/>
                  </a:lnTo>
                  <a:lnTo>
                    <a:pt x="198257" y="478721"/>
                  </a:lnTo>
                  <a:lnTo>
                    <a:pt x="267462" y="502083"/>
                  </a:lnTo>
                  <a:lnTo>
                    <a:pt x="309492" y="513911"/>
                  </a:lnTo>
                  <a:lnTo>
                    <a:pt x="353563" y="500427"/>
                  </a:lnTo>
                  <a:lnTo>
                    <a:pt x="354325" y="524811"/>
                  </a:lnTo>
                  <a:lnTo>
                    <a:pt x="354325" y="526909"/>
                  </a:lnTo>
                  <a:lnTo>
                    <a:pt x="361183" y="524811"/>
                  </a:lnTo>
                  <a:lnTo>
                    <a:pt x="366517" y="522525"/>
                  </a:lnTo>
                  <a:lnTo>
                    <a:pt x="370327" y="517953"/>
                  </a:lnTo>
                  <a:close/>
                </a:path>
                <a:path w="2996565" h="598805">
                  <a:moveTo>
                    <a:pt x="354325" y="526909"/>
                  </a:moveTo>
                  <a:lnTo>
                    <a:pt x="354325" y="524811"/>
                  </a:lnTo>
                  <a:lnTo>
                    <a:pt x="328929" y="518954"/>
                  </a:lnTo>
                  <a:lnTo>
                    <a:pt x="309492" y="513911"/>
                  </a:lnTo>
                  <a:lnTo>
                    <a:pt x="32293" y="598725"/>
                  </a:lnTo>
                  <a:lnTo>
                    <a:pt x="119608" y="598725"/>
                  </a:lnTo>
                  <a:lnTo>
                    <a:pt x="354325" y="526909"/>
                  </a:lnTo>
                  <a:close/>
                </a:path>
                <a:path w="2996565" h="598805">
                  <a:moveTo>
                    <a:pt x="354325" y="524811"/>
                  </a:moveTo>
                  <a:lnTo>
                    <a:pt x="353563" y="500427"/>
                  </a:lnTo>
                  <a:lnTo>
                    <a:pt x="309492" y="513911"/>
                  </a:lnTo>
                  <a:lnTo>
                    <a:pt x="328929" y="518954"/>
                  </a:lnTo>
                  <a:lnTo>
                    <a:pt x="354325" y="524811"/>
                  </a:lnTo>
                  <a:close/>
                </a:path>
                <a:path w="2996565" h="598805">
                  <a:moveTo>
                    <a:pt x="1124936" y="598725"/>
                  </a:moveTo>
                  <a:lnTo>
                    <a:pt x="1047226" y="594099"/>
                  </a:lnTo>
                  <a:lnTo>
                    <a:pt x="996808" y="590631"/>
                  </a:lnTo>
                  <a:lnTo>
                    <a:pt x="946637" y="586839"/>
                  </a:lnTo>
                  <a:lnTo>
                    <a:pt x="896734" y="582729"/>
                  </a:lnTo>
                  <a:lnTo>
                    <a:pt x="847117" y="578307"/>
                  </a:lnTo>
                  <a:lnTo>
                    <a:pt x="797809" y="573579"/>
                  </a:lnTo>
                  <a:lnTo>
                    <a:pt x="797047" y="572817"/>
                  </a:lnTo>
                  <a:lnTo>
                    <a:pt x="795523" y="572817"/>
                  </a:lnTo>
                  <a:lnTo>
                    <a:pt x="793999" y="573579"/>
                  </a:lnTo>
                  <a:lnTo>
                    <a:pt x="673384" y="598725"/>
                  </a:lnTo>
                  <a:lnTo>
                    <a:pt x="795684" y="598693"/>
                  </a:lnTo>
                  <a:lnTo>
                    <a:pt x="799333" y="597963"/>
                  </a:lnTo>
                  <a:lnTo>
                    <a:pt x="799333" y="598725"/>
                  </a:lnTo>
                  <a:lnTo>
                    <a:pt x="1124936" y="598725"/>
                  </a:lnTo>
                  <a:close/>
                </a:path>
                <a:path w="2996565" h="598805">
                  <a:moveTo>
                    <a:pt x="799333" y="598725"/>
                  </a:moveTo>
                  <a:lnTo>
                    <a:pt x="799333" y="597963"/>
                  </a:lnTo>
                  <a:lnTo>
                    <a:pt x="795684" y="598725"/>
                  </a:lnTo>
                  <a:lnTo>
                    <a:pt x="799333" y="598725"/>
                  </a:lnTo>
                  <a:close/>
                </a:path>
                <a:path w="2996565" h="598805">
                  <a:moveTo>
                    <a:pt x="2970560" y="379127"/>
                  </a:moveTo>
                  <a:lnTo>
                    <a:pt x="2970560" y="326039"/>
                  </a:lnTo>
                  <a:lnTo>
                    <a:pt x="2961180" y="349336"/>
                  </a:lnTo>
                  <a:lnTo>
                    <a:pt x="2940620" y="373446"/>
                  </a:lnTo>
                  <a:lnTo>
                    <a:pt x="2907787" y="398319"/>
                  </a:lnTo>
                  <a:lnTo>
                    <a:pt x="2866454" y="421583"/>
                  </a:lnTo>
                  <a:lnTo>
                    <a:pt x="2821458" y="442244"/>
                  </a:lnTo>
                  <a:lnTo>
                    <a:pt x="2773664" y="460529"/>
                  </a:lnTo>
                  <a:lnTo>
                    <a:pt x="2723934" y="476669"/>
                  </a:lnTo>
                  <a:lnTo>
                    <a:pt x="2673133" y="490892"/>
                  </a:lnTo>
                  <a:lnTo>
                    <a:pt x="2622124" y="503427"/>
                  </a:lnTo>
                  <a:lnTo>
                    <a:pt x="2571773" y="514503"/>
                  </a:lnTo>
                  <a:lnTo>
                    <a:pt x="2522942" y="524349"/>
                  </a:lnTo>
                  <a:lnTo>
                    <a:pt x="2476495" y="533193"/>
                  </a:lnTo>
                  <a:lnTo>
                    <a:pt x="2426965" y="541507"/>
                  </a:lnTo>
                  <a:lnTo>
                    <a:pt x="2377555" y="549241"/>
                  </a:lnTo>
                  <a:lnTo>
                    <a:pt x="2328132" y="556437"/>
                  </a:lnTo>
                  <a:lnTo>
                    <a:pt x="2278372" y="563153"/>
                  </a:lnTo>
                  <a:lnTo>
                    <a:pt x="2228136" y="569413"/>
                  </a:lnTo>
                  <a:lnTo>
                    <a:pt x="2177659" y="575192"/>
                  </a:lnTo>
                  <a:lnTo>
                    <a:pt x="2126960" y="580499"/>
                  </a:lnTo>
                  <a:lnTo>
                    <a:pt x="2076060" y="585339"/>
                  </a:lnTo>
                  <a:lnTo>
                    <a:pt x="2024980" y="589719"/>
                  </a:lnTo>
                  <a:lnTo>
                    <a:pt x="1973740" y="593646"/>
                  </a:lnTo>
                  <a:lnTo>
                    <a:pt x="1922360" y="597125"/>
                  </a:lnTo>
                  <a:lnTo>
                    <a:pt x="1895238" y="598725"/>
                  </a:lnTo>
                  <a:lnTo>
                    <a:pt x="2193921" y="598725"/>
                  </a:lnTo>
                  <a:lnTo>
                    <a:pt x="2259972" y="590866"/>
                  </a:lnTo>
                  <a:lnTo>
                    <a:pt x="2310120" y="584291"/>
                  </a:lnTo>
                  <a:lnTo>
                    <a:pt x="2360203" y="577224"/>
                  </a:lnTo>
                  <a:lnTo>
                    <a:pt x="2410217" y="569659"/>
                  </a:lnTo>
                  <a:lnTo>
                    <a:pt x="2460159" y="561588"/>
                  </a:lnTo>
                  <a:lnTo>
                    <a:pt x="2510023" y="553005"/>
                  </a:lnTo>
                  <a:lnTo>
                    <a:pt x="2555566" y="543912"/>
                  </a:lnTo>
                  <a:lnTo>
                    <a:pt x="2603620" y="533677"/>
                  </a:lnTo>
                  <a:lnTo>
                    <a:pt x="2653265" y="522085"/>
                  </a:lnTo>
                  <a:lnTo>
                    <a:pt x="2703578" y="508922"/>
                  </a:lnTo>
                  <a:lnTo>
                    <a:pt x="2753639" y="493974"/>
                  </a:lnTo>
                  <a:lnTo>
                    <a:pt x="2802527" y="477025"/>
                  </a:lnTo>
                  <a:lnTo>
                    <a:pt x="2849319" y="457862"/>
                  </a:lnTo>
                  <a:lnTo>
                    <a:pt x="2893095" y="436271"/>
                  </a:lnTo>
                  <a:lnTo>
                    <a:pt x="2932933" y="412035"/>
                  </a:lnTo>
                  <a:lnTo>
                    <a:pt x="2970394" y="379398"/>
                  </a:lnTo>
                  <a:lnTo>
                    <a:pt x="2970560" y="379127"/>
                  </a:lnTo>
                  <a:close/>
                </a:path>
              </a:pathLst>
            </a:custGeom>
            <a:solidFill>
              <a:srgbClr val="1676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7163054" y="1960879"/>
            <a:ext cx="15240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132767"/>
                </a:solidFill>
                <a:latin typeface="Arial"/>
                <a:cs typeface="Arial"/>
              </a:rPr>
              <a:t>Biến toàn</a:t>
            </a:r>
            <a:r>
              <a:rPr sz="1800" b="1" spc="-60" dirty="0">
                <a:solidFill>
                  <a:srgbClr val="132767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132767"/>
                </a:solidFill>
                <a:latin typeface="Arial"/>
                <a:cs typeface="Arial"/>
              </a:rPr>
              <a:t>cục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728387" y="2415539"/>
            <a:ext cx="8733790" cy="4378960"/>
            <a:chOff x="728387" y="2415539"/>
            <a:chExt cx="8733790" cy="4378960"/>
          </a:xfrm>
        </p:grpSpPr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28387" y="2559622"/>
              <a:ext cx="5920147" cy="835087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5123688" y="2415539"/>
              <a:ext cx="3409315" cy="433705"/>
            </a:xfrm>
            <a:custGeom>
              <a:avLst/>
              <a:gdLst/>
              <a:ahLst/>
              <a:cxnLst/>
              <a:rect l="l" t="t" r="r" b="b"/>
              <a:pathLst>
                <a:path w="3409315" h="433705">
                  <a:moveTo>
                    <a:pt x="2076143" y="0"/>
                  </a:moveTo>
                  <a:lnTo>
                    <a:pt x="1417075" y="0"/>
                  </a:lnTo>
                  <a:lnTo>
                    <a:pt x="0" y="433578"/>
                  </a:lnTo>
                  <a:lnTo>
                    <a:pt x="2076143" y="0"/>
                  </a:lnTo>
                  <a:close/>
                </a:path>
                <a:path w="3409315" h="433705">
                  <a:moveTo>
                    <a:pt x="3408705" y="0"/>
                  </a:moveTo>
                  <a:lnTo>
                    <a:pt x="2271920" y="0"/>
                  </a:lnTo>
                  <a:lnTo>
                    <a:pt x="2286415" y="1258"/>
                  </a:lnTo>
                  <a:lnTo>
                    <a:pt x="2336922" y="5203"/>
                  </a:lnTo>
                  <a:lnTo>
                    <a:pt x="2387889" y="8754"/>
                  </a:lnTo>
                  <a:lnTo>
                    <a:pt x="2439264" y="11912"/>
                  </a:lnTo>
                  <a:lnTo>
                    <a:pt x="2490995" y="14677"/>
                  </a:lnTo>
                  <a:lnTo>
                    <a:pt x="2543031" y="17052"/>
                  </a:lnTo>
                  <a:lnTo>
                    <a:pt x="2595318" y="19037"/>
                  </a:lnTo>
                  <a:lnTo>
                    <a:pt x="2647806" y="20634"/>
                  </a:lnTo>
                  <a:lnTo>
                    <a:pt x="2700443" y="21844"/>
                  </a:lnTo>
                  <a:lnTo>
                    <a:pt x="2753176" y="22667"/>
                  </a:lnTo>
                  <a:lnTo>
                    <a:pt x="2805954" y="23105"/>
                  </a:lnTo>
                  <a:lnTo>
                    <a:pt x="2858724" y="23159"/>
                  </a:lnTo>
                  <a:lnTo>
                    <a:pt x="2911435" y="22830"/>
                  </a:lnTo>
                  <a:lnTo>
                    <a:pt x="2964036" y="22119"/>
                  </a:lnTo>
                  <a:lnTo>
                    <a:pt x="3016473" y="21028"/>
                  </a:lnTo>
                  <a:lnTo>
                    <a:pt x="3068695" y="19558"/>
                  </a:lnTo>
                  <a:lnTo>
                    <a:pt x="3120651" y="17709"/>
                  </a:lnTo>
                  <a:lnTo>
                    <a:pt x="3172288" y="15484"/>
                  </a:lnTo>
                  <a:lnTo>
                    <a:pt x="3223554" y="12882"/>
                  </a:lnTo>
                  <a:lnTo>
                    <a:pt x="3274398" y="9906"/>
                  </a:lnTo>
                  <a:lnTo>
                    <a:pt x="3324768" y="6555"/>
                  </a:lnTo>
                  <a:lnTo>
                    <a:pt x="3374611" y="2833"/>
                  </a:lnTo>
                  <a:lnTo>
                    <a:pt x="3408705" y="0"/>
                  </a:lnTo>
                  <a:close/>
                </a:path>
              </a:pathLst>
            </a:custGeom>
            <a:solidFill>
              <a:srgbClr val="22A2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109209" y="2415539"/>
              <a:ext cx="3549650" cy="447675"/>
            </a:xfrm>
            <a:custGeom>
              <a:avLst/>
              <a:gdLst/>
              <a:ahLst/>
              <a:cxnLst/>
              <a:rect l="l" t="t" r="r" b="b"/>
              <a:pathLst>
                <a:path w="3549650" h="447675">
                  <a:moveTo>
                    <a:pt x="18205" y="445468"/>
                  </a:moveTo>
                  <a:lnTo>
                    <a:pt x="11563" y="421112"/>
                  </a:lnTo>
                  <a:lnTo>
                    <a:pt x="10667" y="421386"/>
                  </a:lnTo>
                  <a:lnTo>
                    <a:pt x="3810" y="422910"/>
                  </a:lnTo>
                  <a:lnTo>
                    <a:pt x="0" y="429768"/>
                  </a:lnTo>
                  <a:lnTo>
                    <a:pt x="2286" y="436626"/>
                  </a:lnTo>
                  <a:lnTo>
                    <a:pt x="3810" y="442722"/>
                  </a:lnTo>
                  <a:lnTo>
                    <a:pt x="9905" y="447294"/>
                  </a:lnTo>
                  <a:lnTo>
                    <a:pt x="16854" y="445751"/>
                  </a:lnTo>
                  <a:lnTo>
                    <a:pt x="18205" y="445468"/>
                  </a:lnTo>
                  <a:close/>
                </a:path>
                <a:path w="3549650" h="447675">
                  <a:moveTo>
                    <a:pt x="16854" y="419492"/>
                  </a:moveTo>
                  <a:lnTo>
                    <a:pt x="11429" y="420624"/>
                  </a:lnTo>
                  <a:lnTo>
                    <a:pt x="11563" y="421112"/>
                  </a:lnTo>
                  <a:lnTo>
                    <a:pt x="16854" y="419492"/>
                  </a:lnTo>
                  <a:close/>
                </a:path>
                <a:path w="3549650" h="447675">
                  <a:moveTo>
                    <a:pt x="290901" y="362359"/>
                  </a:moveTo>
                  <a:lnTo>
                    <a:pt x="16763" y="419520"/>
                  </a:lnTo>
                  <a:lnTo>
                    <a:pt x="11563" y="421112"/>
                  </a:lnTo>
                  <a:lnTo>
                    <a:pt x="18205" y="445468"/>
                  </a:lnTo>
                  <a:lnTo>
                    <a:pt x="21564" y="444767"/>
                  </a:lnTo>
                  <a:lnTo>
                    <a:pt x="290901" y="362359"/>
                  </a:lnTo>
                  <a:close/>
                </a:path>
                <a:path w="3549650" h="447675">
                  <a:moveTo>
                    <a:pt x="1475210" y="0"/>
                  </a:moveTo>
                  <a:lnTo>
                    <a:pt x="1387895" y="0"/>
                  </a:lnTo>
                  <a:lnTo>
                    <a:pt x="16854" y="419492"/>
                  </a:lnTo>
                  <a:lnTo>
                    <a:pt x="290901" y="362359"/>
                  </a:lnTo>
                  <a:lnTo>
                    <a:pt x="1475210" y="0"/>
                  </a:lnTo>
                  <a:close/>
                </a:path>
                <a:path w="3549650" h="447675">
                  <a:moveTo>
                    <a:pt x="21564" y="444767"/>
                  </a:moveTo>
                  <a:lnTo>
                    <a:pt x="18205" y="445468"/>
                  </a:lnTo>
                  <a:lnTo>
                    <a:pt x="18287" y="445770"/>
                  </a:lnTo>
                  <a:lnTo>
                    <a:pt x="21564" y="444767"/>
                  </a:lnTo>
                  <a:close/>
                </a:path>
                <a:path w="3549650" h="447675">
                  <a:moveTo>
                    <a:pt x="2151237" y="10"/>
                  </a:moveTo>
                  <a:lnTo>
                    <a:pt x="2028987" y="0"/>
                  </a:lnTo>
                  <a:lnTo>
                    <a:pt x="290901" y="362359"/>
                  </a:lnTo>
                  <a:lnTo>
                    <a:pt x="21564" y="444767"/>
                  </a:lnTo>
                  <a:lnTo>
                    <a:pt x="2151237" y="10"/>
                  </a:lnTo>
                  <a:close/>
                </a:path>
                <a:path w="3549650" h="447675">
                  <a:moveTo>
                    <a:pt x="3549524" y="0"/>
                  </a:moveTo>
                  <a:lnTo>
                    <a:pt x="3250840" y="0"/>
                  </a:lnTo>
                  <a:lnTo>
                    <a:pt x="3226463" y="1438"/>
                  </a:lnTo>
                  <a:lnTo>
                    <a:pt x="3174865" y="4042"/>
                  </a:lnTo>
                  <a:lnTo>
                    <a:pt x="3123187" y="6218"/>
                  </a:lnTo>
                  <a:lnTo>
                    <a:pt x="3071452" y="7973"/>
                  </a:lnTo>
                  <a:lnTo>
                    <a:pt x="3019678" y="9313"/>
                  </a:lnTo>
                  <a:lnTo>
                    <a:pt x="2967887" y="10244"/>
                  </a:lnTo>
                  <a:lnTo>
                    <a:pt x="2916098" y="10774"/>
                  </a:lnTo>
                  <a:lnTo>
                    <a:pt x="2858306" y="10878"/>
                  </a:lnTo>
                  <a:lnTo>
                    <a:pt x="2812609" y="10652"/>
                  </a:lnTo>
                  <a:lnTo>
                    <a:pt x="2760950" y="10014"/>
                  </a:lnTo>
                  <a:lnTo>
                    <a:pt x="2709375" y="9000"/>
                  </a:lnTo>
                  <a:lnTo>
                    <a:pt x="2657905" y="7615"/>
                  </a:lnTo>
                  <a:lnTo>
                    <a:pt x="2605184" y="5811"/>
                  </a:lnTo>
                  <a:lnTo>
                    <a:pt x="2554601" y="3727"/>
                  </a:lnTo>
                  <a:lnTo>
                    <a:pt x="2504043" y="1293"/>
                  </a:lnTo>
                  <a:lnTo>
                    <a:pt x="2480539" y="0"/>
                  </a:lnTo>
                  <a:lnTo>
                    <a:pt x="2151237" y="10"/>
                  </a:lnTo>
                  <a:lnTo>
                    <a:pt x="2201408" y="4678"/>
                  </a:lnTo>
                  <a:lnTo>
                    <a:pt x="2251741" y="9065"/>
                  </a:lnTo>
                  <a:lnTo>
                    <a:pt x="2302123" y="13154"/>
                  </a:lnTo>
                  <a:lnTo>
                    <a:pt x="2352547" y="16937"/>
                  </a:lnTo>
                  <a:lnTo>
                    <a:pt x="2403012" y="20409"/>
                  </a:lnTo>
                  <a:lnTo>
                    <a:pt x="2453511" y="23561"/>
                  </a:lnTo>
                  <a:lnTo>
                    <a:pt x="2504322" y="26402"/>
                  </a:lnTo>
                  <a:lnTo>
                    <a:pt x="2555358" y="28914"/>
                  </a:lnTo>
                  <a:lnTo>
                    <a:pt x="2606559" y="31085"/>
                  </a:lnTo>
                  <a:lnTo>
                    <a:pt x="2655785" y="32843"/>
                  </a:lnTo>
                  <a:lnTo>
                    <a:pt x="2706402" y="34297"/>
                  </a:lnTo>
                  <a:lnTo>
                    <a:pt x="2757031" y="35390"/>
                  </a:lnTo>
                  <a:lnTo>
                    <a:pt x="2807667" y="36116"/>
                  </a:lnTo>
                  <a:lnTo>
                    <a:pt x="2858306" y="36468"/>
                  </a:lnTo>
                  <a:lnTo>
                    <a:pt x="2916098" y="36380"/>
                  </a:lnTo>
                  <a:lnTo>
                    <a:pt x="2959579" y="36021"/>
                  </a:lnTo>
                  <a:lnTo>
                    <a:pt x="3010204" y="35209"/>
                  </a:lnTo>
                  <a:lnTo>
                    <a:pt x="3060817" y="33994"/>
                  </a:lnTo>
                  <a:lnTo>
                    <a:pt x="3111413" y="32371"/>
                  </a:lnTo>
                  <a:lnTo>
                    <a:pt x="3161989" y="30333"/>
                  </a:lnTo>
                  <a:lnTo>
                    <a:pt x="3212539" y="27871"/>
                  </a:lnTo>
                  <a:lnTo>
                    <a:pt x="3263061" y="24981"/>
                  </a:lnTo>
                  <a:lnTo>
                    <a:pt x="3313551" y="21654"/>
                  </a:lnTo>
                  <a:lnTo>
                    <a:pt x="3364003" y="17883"/>
                  </a:lnTo>
                  <a:lnTo>
                    <a:pt x="3414415" y="13663"/>
                  </a:lnTo>
                  <a:lnTo>
                    <a:pt x="3464782" y="8985"/>
                  </a:lnTo>
                  <a:lnTo>
                    <a:pt x="3515100" y="3843"/>
                  </a:lnTo>
                  <a:lnTo>
                    <a:pt x="3549524" y="0"/>
                  </a:lnTo>
                  <a:close/>
                </a:path>
                <a:path w="3549650" h="447675">
                  <a:moveTo>
                    <a:pt x="3250840" y="0"/>
                  </a:moveTo>
                  <a:lnTo>
                    <a:pt x="2480539" y="0"/>
                  </a:lnTo>
                  <a:lnTo>
                    <a:pt x="2504322" y="1309"/>
                  </a:lnTo>
                  <a:lnTo>
                    <a:pt x="2555358" y="3763"/>
                  </a:lnTo>
                  <a:lnTo>
                    <a:pt x="2606559" y="5868"/>
                  </a:lnTo>
                  <a:lnTo>
                    <a:pt x="2657905" y="7615"/>
                  </a:lnTo>
                  <a:lnTo>
                    <a:pt x="2709375" y="9000"/>
                  </a:lnTo>
                  <a:lnTo>
                    <a:pt x="2760950" y="10014"/>
                  </a:lnTo>
                  <a:lnTo>
                    <a:pt x="2812609" y="10652"/>
                  </a:lnTo>
                  <a:lnTo>
                    <a:pt x="2858306" y="10878"/>
                  </a:lnTo>
                  <a:lnTo>
                    <a:pt x="2916098" y="10774"/>
                  </a:lnTo>
                  <a:lnTo>
                    <a:pt x="2967887" y="10244"/>
                  </a:lnTo>
                  <a:lnTo>
                    <a:pt x="3019678" y="9313"/>
                  </a:lnTo>
                  <a:lnTo>
                    <a:pt x="3071452" y="7973"/>
                  </a:lnTo>
                  <a:lnTo>
                    <a:pt x="3123187" y="6218"/>
                  </a:lnTo>
                  <a:lnTo>
                    <a:pt x="3174865" y="4042"/>
                  </a:lnTo>
                  <a:lnTo>
                    <a:pt x="3226463" y="1438"/>
                  </a:lnTo>
                  <a:lnTo>
                    <a:pt x="3250840" y="0"/>
                  </a:lnTo>
                  <a:close/>
                </a:path>
              </a:pathLst>
            </a:custGeom>
            <a:solidFill>
              <a:srgbClr val="1676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39411" y="3394709"/>
              <a:ext cx="5909122" cy="979170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4572000" y="3537965"/>
              <a:ext cx="1296035" cy="836294"/>
            </a:xfrm>
            <a:custGeom>
              <a:avLst/>
              <a:gdLst/>
              <a:ahLst/>
              <a:cxnLst/>
              <a:rect l="l" t="t" r="r" b="b"/>
              <a:pathLst>
                <a:path w="1296035" h="836295">
                  <a:moveTo>
                    <a:pt x="1295530" y="835913"/>
                  </a:moveTo>
                  <a:lnTo>
                    <a:pt x="0" y="0"/>
                  </a:lnTo>
                  <a:lnTo>
                    <a:pt x="1062723" y="835913"/>
                  </a:lnTo>
                  <a:lnTo>
                    <a:pt x="1295530" y="835913"/>
                  </a:lnTo>
                  <a:close/>
                </a:path>
              </a:pathLst>
            </a:custGeom>
            <a:solidFill>
              <a:srgbClr val="22A2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557521" y="3524250"/>
              <a:ext cx="1333500" cy="849630"/>
            </a:xfrm>
            <a:custGeom>
              <a:avLst/>
              <a:gdLst/>
              <a:ahLst/>
              <a:cxnLst/>
              <a:rect l="l" t="t" r="r" b="b"/>
              <a:pathLst>
                <a:path w="1333500" h="849629">
                  <a:moveTo>
                    <a:pt x="1333400" y="849629"/>
                  </a:moveTo>
                  <a:lnTo>
                    <a:pt x="21336" y="3048"/>
                  </a:lnTo>
                  <a:lnTo>
                    <a:pt x="15239" y="0"/>
                  </a:lnTo>
                  <a:lnTo>
                    <a:pt x="8381" y="762"/>
                  </a:lnTo>
                  <a:lnTo>
                    <a:pt x="3810" y="6858"/>
                  </a:lnTo>
                  <a:lnTo>
                    <a:pt x="0" y="12191"/>
                  </a:lnTo>
                  <a:lnTo>
                    <a:pt x="1524" y="19812"/>
                  </a:lnTo>
                  <a:lnTo>
                    <a:pt x="6857" y="23622"/>
                  </a:lnTo>
                  <a:lnTo>
                    <a:pt x="7693" y="24279"/>
                  </a:lnTo>
                  <a:lnTo>
                    <a:pt x="22098" y="3810"/>
                  </a:lnTo>
                  <a:lnTo>
                    <a:pt x="234074" y="170499"/>
                  </a:lnTo>
                  <a:lnTo>
                    <a:pt x="1286616" y="849629"/>
                  </a:lnTo>
                  <a:lnTo>
                    <a:pt x="1333400" y="849629"/>
                  </a:lnTo>
                  <a:close/>
                </a:path>
                <a:path w="1333500" h="849629">
                  <a:moveTo>
                    <a:pt x="8766" y="25123"/>
                  </a:moveTo>
                  <a:lnTo>
                    <a:pt x="7693" y="24279"/>
                  </a:lnTo>
                  <a:lnTo>
                    <a:pt x="8766" y="25123"/>
                  </a:lnTo>
                  <a:close/>
                </a:path>
                <a:path w="1333500" h="849629">
                  <a:moveTo>
                    <a:pt x="234074" y="170499"/>
                  </a:moveTo>
                  <a:lnTo>
                    <a:pt x="22098" y="3810"/>
                  </a:lnTo>
                  <a:lnTo>
                    <a:pt x="7693" y="24279"/>
                  </a:lnTo>
                  <a:lnTo>
                    <a:pt x="8766" y="25123"/>
                  </a:lnTo>
                  <a:lnTo>
                    <a:pt x="234074" y="170499"/>
                  </a:lnTo>
                  <a:close/>
                </a:path>
                <a:path w="1333500" h="849629">
                  <a:moveTo>
                    <a:pt x="1097717" y="849629"/>
                  </a:moveTo>
                  <a:lnTo>
                    <a:pt x="234074" y="170499"/>
                  </a:lnTo>
                  <a:lnTo>
                    <a:pt x="8766" y="25123"/>
                  </a:lnTo>
                  <a:lnTo>
                    <a:pt x="1056613" y="849629"/>
                  </a:lnTo>
                  <a:lnTo>
                    <a:pt x="1097717" y="849629"/>
                  </a:lnTo>
                  <a:close/>
                </a:path>
              </a:pathLst>
            </a:custGeom>
            <a:solidFill>
              <a:srgbClr val="1676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39411" y="4373879"/>
              <a:ext cx="5909122" cy="979170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3000472" y="5131307"/>
              <a:ext cx="236854" cy="222250"/>
            </a:xfrm>
            <a:custGeom>
              <a:avLst/>
              <a:gdLst/>
              <a:ahLst/>
              <a:cxnLst/>
              <a:rect l="l" t="t" r="r" b="b"/>
              <a:pathLst>
                <a:path w="236855" h="222250">
                  <a:moveTo>
                    <a:pt x="236503" y="0"/>
                  </a:moveTo>
                  <a:lnTo>
                    <a:pt x="0" y="221741"/>
                  </a:lnTo>
                  <a:lnTo>
                    <a:pt x="121088" y="221741"/>
                  </a:lnTo>
                  <a:lnTo>
                    <a:pt x="236503" y="0"/>
                  </a:lnTo>
                  <a:close/>
                </a:path>
              </a:pathLst>
            </a:custGeom>
            <a:solidFill>
              <a:srgbClr val="22A2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2981576" y="5117591"/>
              <a:ext cx="269240" cy="235585"/>
            </a:xfrm>
            <a:custGeom>
              <a:avLst/>
              <a:gdLst/>
              <a:ahLst/>
              <a:cxnLst/>
              <a:rect l="l" t="t" r="r" b="b"/>
              <a:pathLst>
                <a:path w="269239" h="235585">
                  <a:moveTo>
                    <a:pt x="269115" y="13716"/>
                  </a:moveTo>
                  <a:lnTo>
                    <a:pt x="267591" y="6858"/>
                  </a:lnTo>
                  <a:lnTo>
                    <a:pt x="263019" y="3810"/>
                  </a:lnTo>
                  <a:lnTo>
                    <a:pt x="257685" y="0"/>
                  </a:lnTo>
                  <a:lnTo>
                    <a:pt x="250827" y="0"/>
                  </a:lnTo>
                  <a:lnTo>
                    <a:pt x="246255" y="4572"/>
                  </a:lnTo>
                  <a:lnTo>
                    <a:pt x="0" y="235458"/>
                  </a:lnTo>
                  <a:lnTo>
                    <a:pt x="37031" y="235458"/>
                  </a:lnTo>
                  <a:lnTo>
                    <a:pt x="209593" y="73666"/>
                  </a:lnTo>
                  <a:lnTo>
                    <a:pt x="243969" y="7620"/>
                  </a:lnTo>
                  <a:lnTo>
                    <a:pt x="263781" y="22860"/>
                  </a:lnTo>
                  <a:lnTo>
                    <a:pt x="263781" y="24210"/>
                  </a:lnTo>
                  <a:lnTo>
                    <a:pt x="266067" y="19812"/>
                  </a:lnTo>
                  <a:lnTo>
                    <a:pt x="269115" y="13716"/>
                  </a:lnTo>
                  <a:close/>
                </a:path>
                <a:path w="269239" h="235585">
                  <a:moveTo>
                    <a:pt x="263781" y="24210"/>
                  </a:moveTo>
                  <a:lnTo>
                    <a:pt x="263781" y="22860"/>
                  </a:lnTo>
                  <a:lnTo>
                    <a:pt x="209593" y="73666"/>
                  </a:lnTo>
                  <a:lnTo>
                    <a:pt x="125382" y="235458"/>
                  </a:lnTo>
                  <a:lnTo>
                    <a:pt x="153981" y="235458"/>
                  </a:lnTo>
                  <a:lnTo>
                    <a:pt x="263781" y="24210"/>
                  </a:lnTo>
                  <a:close/>
                </a:path>
                <a:path w="269239" h="235585">
                  <a:moveTo>
                    <a:pt x="263781" y="22860"/>
                  </a:moveTo>
                  <a:lnTo>
                    <a:pt x="243969" y="7620"/>
                  </a:lnTo>
                  <a:lnTo>
                    <a:pt x="209593" y="73666"/>
                  </a:lnTo>
                  <a:lnTo>
                    <a:pt x="263781" y="22860"/>
                  </a:lnTo>
                  <a:close/>
                </a:path>
              </a:pathLst>
            </a:custGeom>
            <a:solidFill>
              <a:srgbClr val="1676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5634723" y="4373879"/>
              <a:ext cx="1750695" cy="979169"/>
            </a:xfrm>
            <a:custGeom>
              <a:avLst/>
              <a:gdLst/>
              <a:ahLst/>
              <a:cxnLst/>
              <a:rect l="l" t="t" r="r" b="b"/>
              <a:pathLst>
                <a:path w="1750695" h="979170">
                  <a:moveTo>
                    <a:pt x="1750360" y="979169"/>
                  </a:moveTo>
                  <a:lnTo>
                    <a:pt x="232806" y="0"/>
                  </a:lnTo>
                  <a:lnTo>
                    <a:pt x="0" y="0"/>
                  </a:lnTo>
                  <a:lnTo>
                    <a:pt x="1244849" y="979169"/>
                  </a:lnTo>
                  <a:lnTo>
                    <a:pt x="1750360" y="979169"/>
                  </a:lnTo>
                  <a:close/>
                </a:path>
              </a:pathLst>
            </a:custGeom>
            <a:solidFill>
              <a:srgbClr val="22A2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5614135" y="4373879"/>
              <a:ext cx="1794510" cy="979169"/>
            </a:xfrm>
            <a:custGeom>
              <a:avLst/>
              <a:gdLst/>
              <a:ahLst/>
              <a:cxnLst/>
              <a:rect l="l" t="t" r="r" b="b"/>
              <a:pathLst>
                <a:path w="1794509" h="979170">
                  <a:moveTo>
                    <a:pt x="1286303" y="979169"/>
                  </a:moveTo>
                  <a:lnTo>
                    <a:pt x="41104" y="0"/>
                  </a:lnTo>
                  <a:lnTo>
                    <a:pt x="0" y="0"/>
                  </a:lnTo>
                  <a:lnTo>
                    <a:pt x="1244405" y="979169"/>
                  </a:lnTo>
                  <a:lnTo>
                    <a:pt x="1286303" y="979169"/>
                  </a:lnTo>
                  <a:close/>
                </a:path>
                <a:path w="1794509" h="979170">
                  <a:moveTo>
                    <a:pt x="1794340" y="979169"/>
                  </a:moveTo>
                  <a:lnTo>
                    <a:pt x="276786" y="0"/>
                  </a:lnTo>
                  <a:lnTo>
                    <a:pt x="230003" y="0"/>
                  </a:lnTo>
                  <a:lnTo>
                    <a:pt x="1747557" y="979169"/>
                  </a:lnTo>
                  <a:lnTo>
                    <a:pt x="1794340" y="979169"/>
                  </a:lnTo>
                  <a:close/>
                </a:path>
              </a:pathLst>
            </a:custGeom>
            <a:solidFill>
              <a:srgbClr val="1676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4597145" y="4419600"/>
              <a:ext cx="537845" cy="933450"/>
            </a:xfrm>
            <a:custGeom>
              <a:avLst/>
              <a:gdLst/>
              <a:ahLst/>
              <a:cxnLst/>
              <a:rect l="l" t="t" r="r" b="b"/>
              <a:pathLst>
                <a:path w="537845" h="933450">
                  <a:moveTo>
                    <a:pt x="537453" y="933450"/>
                  </a:moveTo>
                  <a:lnTo>
                    <a:pt x="0" y="0"/>
                  </a:lnTo>
                  <a:lnTo>
                    <a:pt x="235780" y="933450"/>
                  </a:lnTo>
                  <a:lnTo>
                    <a:pt x="537453" y="933450"/>
                  </a:lnTo>
                  <a:close/>
                </a:path>
              </a:pathLst>
            </a:custGeom>
            <a:solidFill>
              <a:srgbClr val="22A2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4583429" y="4405883"/>
              <a:ext cx="566420" cy="947419"/>
            </a:xfrm>
            <a:custGeom>
              <a:avLst/>
              <a:gdLst/>
              <a:ahLst/>
              <a:cxnLst/>
              <a:rect l="l" t="t" r="r" b="b"/>
              <a:pathLst>
                <a:path w="566420" h="947420">
                  <a:moveTo>
                    <a:pt x="566344" y="947165"/>
                  </a:moveTo>
                  <a:lnTo>
                    <a:pt x="22098" y="2286"/>
                  </a:lnTo>
                  <a:lnTo>
                    <a:pt x="15240" y="0"/>
                  </a:lnTo>
                  <a:lnTo>
                    <a:pt x="3048" y="4571"/>
                  </a:lnTo>
                  <a:lnTo>
                    <a:pt x="0" y="10667"/>
                  </a:lnTo>
                  <a:lnTo>
                    <a:pt x="1524" y="17525"/>
                  </a:lnTo>
                  <a:lnTo>
                    <a:pt x="3048" y="23556"/>
                  </a:lnTo>
                  <a:lnTo>
                    <a:pt x="3048" y="20574"/>
                  </a:lnTo>
                  <a:lnTo>
                    <a:pt x="25908" y="10667"/>
                  </a:lnTo>
                  <a:lnTo>
                    <a:pt x="48217" y="98990"/>
                  </a:lnTo>
                  <a:lnTo>
                    <a:pt x="536784" y="947165"/>
                  </a:lnTo>
                  <a:lnTo>
                    <a:pt x="566344" y="947165"/>
                  </a:lnTo>
                  <a:close/>
                </a:path>
                <a:path w="566420" h="947420">
                  <a:moveTo>
                    <a:pt x="48217" y="98990"/>
                  </a:moveTo>
                  <a:lnTo>
                    <a:pt x="25908" y="10667"/>
                  </a:lnTo>
                  <a:lnTo>
                    <a:pt x="3048" y="20574"/>
                  </a:lnTo>
                  <a:lnTo>
                    <a:pt x="48217" y="98990"/>
                  </a:lnTo>
                  <a:close/>
                </a:path>
                <a:path w="566420" h="947420">
                  <a:moveTo>
                    <a:pt x="262458" y="947165"/>
                  </a:moveTo>
                  <a:lnTo>
                    <a:pt x="48217" y="98990"/>
                  </a:lnTo>
                  <a:lnTo>
                    <a:pt x="3048" y="20574"/>
                  </a:lnTo>
                  <a:lnTo>
                    <a:pt x="3048" y="23556"/>
                  </a:lnTo>
                  <a:lnTo>
                    <a:pt x="236443" y="947165"/>
                  </a:lnTo>
                  <a:lnTo>
                    <a:pt x="262458" y="947165"/>
                  </a:lnTo>
                  <a:close/>
                </a:path>
              </a:pathLst>
            </a:custGeom>
            <a:solidFill>
              <a:srgbClr val="1676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28387" y="5353050"/>
              <a:ext cx="5920147" cy="245608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865324" y="5353050"/>
              <a:ext cx="2613660" cy="979169"/>
            </a:xfrm>
            <a:custGeom>
              <a:avLst/>
              <a:gdLst/>
              <a:ahLst/>
              <a:cxnLst/>
              <a:rect l="l" t="t" r="r" b="b"/>
              <a:pathLst>
                <a:path w="2613660" h="979170">
                  <a:moveTo>
                    <a:pt x="2256237" y="0"/>
                  </a:moveTo>
                  <a:lnTo>
                    <a:pt x="2135148" y="0"/>
                  </a:lnTo>
                  <a:lnTo>
                    <a:pt x="1260655" y="819912"/>
                  </a:lnTo>
                  <a:lnTo>
                    <a:pt x="1193656" y="820640"/>
                  </a:lnTo>
                  <a:lnTo>
                    <a:pt x="1127329" y="821973"/>
                  </a:lnTo>
                  <a:lnTo>
                    <a:pt x="1061752" y="823897"/>
                  </a:lnTo>
                  <a:lnTo>
                    <a:pt x="997002" y="826403"/>
                  </a:lnTo>
                  <a:lnTo>
                    <a:pt x="933154" y="829479"/>
                  </a:lnTo>
                  <a:lnTo>
                    <a:pt x="870287" y="833113"/>
                  </a:lnTo>
                  <a:lnTo>
                    <a:pt x="808477" y="837296"/>
                  </a:lnTo>
                  <a:lnTo>
                    <a:pt x="747802" y="842014"/>
                  </a:lnTo>
                  <a:lnTo>
                    <a:pt x="688337" y="847259"/>
                  </a:lnTo>
                  <a:lnTo>
                    <a:pt x="630159" y="853017"/>
                  </a:lnTo>
                  <a:lnTo>
                    <a:pt x="573347" y="859279"/>
                  </a:lnTo>
                  <a:lnTo>
                    <a:pt x="517976" y="866033"/>
                  </a:lnTo>
                  <a:lnTo>
                    <a:pt x="464123" y="873267"/>
                  </a:lnTo>
                  <a:lnTo>
                    <a:pt x="411866" y="880972"/>
                  </a:lnTo>
                  <a:lnTo>
                    <a:pt x="361281" y="889134"/>
                  </a:lnTo>
                  <a:lnTo>
                    <a:pt x="312445" y="897744"/>
                  </a:lnTo>
                  <a:lnTo>
                    <a:pt x="265435" y="906791"/>
                  </a:lnTo>
                  <a:lnTo>
                    <a:pt x="220327" y="916262"/>
                  </a:lnTo>
                  <a:lnTo>
                    <a:pt x="177200" y="926147"/>
                  </a:lnTo>
                  <a:lnTo>
                    <a:pt x="136129" y="936436"/>
                  </a:lnTo>
                  <a:lnTo>
                    <a:pt x="97192" y="947115"/>
                  </a:lnTo>
                  <a:lnTo>
                    <a:pt x="60465" y="958176"/>
                  </a:lnTo>
                  <a:lnTo>
                    <a:pt x="0" y="979170"/>
                  </a:lnTo>
                  <a:lnTo>
                    <a:pt x="1819963" y="979170"/>
                  </a:lnTo>
                  <a:lnTo>
                    <a:pt x="1819963" y="838200"/>
                  </a:lnTo>
                  <a:lnTo>
                    <a:pt x="2256237" y="0"/>
                  </a:lnTo>
                  <a:close/>
                </a:path>
                <a:path w="2613660" h="979170">
                  <a:moveTo>
                    <a:pt x="2613429" y="979170"/>
                  </a:moveTo>
                  <a:lnTo>
                    <a:pt x="2544473" y="955438"/>
                  </a:lnTo>
                  <a:lnTo>
                    <a:pt x="2500720" y="942622"/>
                  </a:lnTo>
                  <a:lnTo>
                    <a:pt x="2453721" y="930260"/>
                  </a:lnTo>
                  <a:lnTo>
                    <a:pt x="2403545" y="918383"/>
                  </a:lnTo>
                  <a:lnTo>
                    <a:pt x="2350256" y="907020"/>
                  </a:lnTo>
                  <a:lnTo>
                    <a:pt x="2293924" y="896201"/>
                  </a:lnTo>
                  <a:lnTo>
                    <a:pt x="2234613" y="885956"/>
                  </a:lnTo>
                  <a:lnTo>
                    <a:pt x="2172392" y="876314"/>
                  </a:lnTo>
                  <a:lnTo>
                    <a:pt x="2107326" y="867305"/>
                  </a:lnTo>
                  <a:lnTo>
                    <a:pt x="2039484" y="858959"/>
                  </a:lnTo>
                  <a:lnTo>
                    <a:pt x="1968931" y="851307"/>
                  </a:lnTo>
                  <a:lnTo>
                    <a:pt x="1895735" y="844377"/>
                  </a:lnTo>
                  <a:lnTo>
                    <a:pt x="1819963" y="838200"/>
                  </a:lnTo>
                  <a:lnTo>
                    <a:pt x="1819963" y="979170"/>
                  </a:lnTo>
                  <a:lnTo>
                    <a:pt x="2613429" y="979170"/>
                  </a:lnTo>
                  <a:close/>
                </a:path>
              </a:pathLst>
            </a:custGeom>
            <a:solidFill>
              <a:srgbClr val="22A2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831219" y="5353050"/>
              <a:ext cx="2681605" cy="979169"/>
            </a:xfrm>
            <a:custGeom>
              <a:avLst/>
              <a:gdLst/>
              <a:ahLst/>
              <a:cxnLst/>
              <a:rect l="l" t="t" r="r" b="b"/>
              <a:pathLst>
                <a:path w="2681604" h="979170">
                  <a:moveTo>
                    <a:pt x="1293998" y="832115"/>
                  </a:moveTo>
                  <a:lnTo>
                    <a:pt x="1293998" y="806958"/>
                  </a:lnTo>
                  <a:lnTo>
                    <a:pt x="1285616" y="810767"/>
                  </a:lnTo>
                  <a:lnTo>
                    <a:pt x="1285616" y="807091"/>
                  </a:lnTo>
                  <a:lnTo>
                    <a:pt x="1244433" y="807747"/>
                  </a:lnTo>
                  <a:lnTo>
                    <a:pt x="1194608" y="808767"/>
                  </a:lnTo>
                  <a:lnTo>
                    <a:pt x="1144553" y="810042"/>
                  </a:lnTo>
                  <a:lnTo>
                    <a:pt x="1094300" y="811599"/>
                  </a:lnTo>
                  <a:lnTo>
                    <a:pt x="1043881" y="813466"/>
                  </a:lnTo>
                  <a:lnTo>
                    <a:pt x="993325" y="815668"/>
                  </a:lnTo>
                  <a:lnTo>
                    <a:pt x="942665" y="818232"/>
                  </a:lnTo>
                  <a:lnTo>
                    <a:pt x="891931" y="821185"/>
                  </a:lnTo>
                  <a:lnTo>
                    <a:pt x="841155" y="824553"/>
                  </a:lnTo>
                  <a:lnTo>
                    <a:pt x="790368" y="828363"/>
                  </a:lnTo>
                  <a:lnTo>
                    <a:pt x="739600" y="832642"/>
                  </a:lnTo>
                  <a:lnTo>
                    <a:pt x="688884" y="837415"/>
                  </a:lnTo>
                  <a:lnTo>
                    <a:pt x="638250" y="842710"/>
                  </a:lnTo>
                  <a:lnTo>
                    <a:pt x="587729" y="848552"/>
                  </a:lnTo>
                  <a:lnTo>
                    <a:pt x="537353" y="854970"/>
                  </a:lnTo>
                  <a:lnTo>
                    <a:pt x="487153" y="861988"/>
                  </a:lnTo>
                  <a:lnTo>
                    <a:pt x="437159" y="869634"/>
                  </a:lnTo>
                  <a:lnTo>
                    <a:pt x="387403" y="877934"/>
                  </a:lnTo>
                  <a:lnTo>
                    <a:pt x="337917" y="886916"/>
                  </a:lnTo>
                  <a:lnTo>
                    <a:pt x="288731" y="896604"/>
                  </a:lnTo>
                  <a:lnTo>
                    <a:pt x="239876" y="907027"/>
                  </a:lnTo>
                  <a:lnTo>
                    <a:pt x="191384" y="918210"/>
                  </a:lnTo>
                  <a:lnTo>
                    <a:pt x="153082" y="928410"/>
                  </a:lnTo>
                  <a:lnTo>
                    <a:pt x="106037" y="941853"/>
                  </a:lnTo>
                  <a:lnTo>
                    <a:pt x="53942" y="958657"/>
                  </a:lnTo>
                  <a:lnTo>
                    <a:pt x="489" y="978941"/>
                  </a:lnTo>
                  <a:lnTo>
                    <a:pt x="0" y="979170"/>
                  </a:lnTo>
                  <a:lnTo>
                    <a:pt x="72197" y="979170"/>
                  </a:lnTo>
                  <a:lnTo>
                    <a:pt x="118474" y="964394"/>
                  </a:lnTo>
                  <a:lnTo>
                    <a:pt x="162322" y="951905"/>
                  </a:lnTo>
                  <a:lnTo>
                    <a:pt x="245785" y="931540"/>
                  </a:lnTo>
                  <a:lnTo>
                    <a:pt x="294438" y="921231"/>
                  </a:lnTo>
                  <a:lnTo>
                    <a:pt x="343410" y="911640"/>
                  </a:lnTo>
                  <a:lnTo>
                    <a:pt x="392672" y="902741"/>
                  </a:lnTo>
                  <a:lnTo>
                    <a:pt x="442192" y="894511"/>
                  </a:lnTo>
                  <a:lnTo>
                    <a:pt x="491942" y="886922"/>
                  </a:lnTo>
                  <a:lnTo>
                    <a:pt x="541892" y="879950"/>
                  </a:lnTo>
                  <a:lnTo>
                    <a:pt x="592011" y="873569"/>
                  </a:lnTo>
                  <a:lnTo>
                    <a:pt x="642269" y="867754"/>
                  </a:lnTo>
                  <a:lnTo>
                    <a:pt x="692638" y="862480"/>
                  </a:lnTo>
                  <a:lnTo>
                    <a:pt x="743086" y="857721"/>
                  </a:lnTo>
                  <a:lnTo>
                    <a:pt x="793585" y="853452"/>
                  </a:lnTo>
                  <a:lnTo>
                    <a:pt x="844104" y="849646"/>
                  </a:lnTo>
                  <a:lnTo>
                    <a:pt x="894613" y="846280"/>
                  </a:lnTo>
                  <a:lnTo>
                    <a:pt x="945083" y="843327"/>
                  </a:lnTo>
                  <a:lnTo>
                    <a:pt x="995484" y="840763"/>
                  </a:lnTo>
                  <a:lnTo>
                    <a:pt x="1045785" y="838561"/>
                  </a:lnTo>
                  <a:lnTo>
                    <a:pt x="1095958" y="836696"/>
                  </a:lnTo>
                  <a:lnTo>
                    <a:pt x="1145971" y="835144"/>
                  </a:lnTo>
                  <a:lnTo>
                    <a:pt x="1195796" y="833878"/>
                  </a:lnTo>
                  <a:lnTo>
                    <a:pt x="1245402" y="832873"/>
                  </a:lnTo>
                  <a:lnTo>
                    <a:pt x="1285616" y="832246"/>
                  </a:lnTo>
                  <a:lnTo>
                    <a:pt x="1285616" y="810767"/>
                  </a:lnTo>
                  <a:lnTo>
                    <a:pt x="1289605" y="807028"/>
                  </a:lnTo>
                  <a:lnTo>
                    <a:pt x="1289605" y="832184"/>
                  </a:lnTo>
                  <a:lnTo>
                    <a:pt x="1293998" y="832115"/>
                  </a:lnTo>
                  <a:close/>
                </a:path>
                <a:path w="2681604" h="979170">
                  <a:moveTo>
                    <a:pt x="1293998" y="806958"/>
                  </a:moveTo>
                  <a:lnTo>
                    <a:pt x="1289605" y="807028"/>
                  </a:lnTo>
                  <a:lnTo>
                    <a:pt x="1285616" y="810767"/>
                  </a:lnTo>
                  <a:lnTo>
                    <a:pt x="1293998" y="806958"/>
                  </a:lnTo>
                  <a:close/>
                </a:path>
                <a:path w="2681604" h="979170">
                  <a:moveTo>
                    <a:pt x="2187388" y="0"/>
                  </a:moveTo>
                  <a:lnTo>
                    <a:pt x="2150356" y="0"/>
                  </a:lnTo>
                  <a:lnTo>
                    <a:pt x="1289605" y="807028"/>
                  </a:lnTo>
                  <a:lnTo>
                    <a:pt x="1293998" y="806958"/>
                  </a:lnTo>
                  <a:lnTo>
                    <a:pt x="1293998" y="832115"/>
                  </a:lnTo>
                  <a:lnTo>
                    <a:pt x="1297808" y="832103"/>
                  </a:lnTo>
                  <a:lnTo>
                    <a:pt x="1300856" y="831341"/>
                  </a:lnTo>
                  <a:lnTo>
                    <a:pt x="1303142" y="829055"/>
                  </a:lnTo>
                  <a:lnTo>
                    <a:pt x="2187388" y="0"/>
                  </a:lnTo>
                  <a:close/>
                </a:path>
                <a:path w="2681604" h="979170">
                  <a:moveTo>
                    <a:pt x="2304338" y="0"/>
                  </a:moveTo>
                  <a:lnTo>
                    <a:pt x="2275739" y="0"/>
                  </a:lnTo>
                  <a:lnTo>
                    <a:pt x="1842638" y="832103"/>
                  </a:lnTo>
                  <a:lnTo>
                    <a:pt x="1841114" y="835913"/>
                  </a:lnTo>
                  <a:lnTo>
                    <a:pt x="1841114" y="840486"/>
                  </a:lnTo>
                  <a:lnTo>
                    <a:pt x="1843400" y="844296"/>
                  </a:lnTo>
                  <a:lnTo>
                    <a:pt x="1844924" y="848105"/>
                  </a:lnTo>
                  <a:lnTo>
                    <a:pt x="1848734" y="850391"/>
                  </a:lnTo>
                  <a:lnTo>
                    <a:pt x="1853306" y="851153"/>
                  </a:lnTo>
                  <a:lnTo>
                    <a:pt x="1855592" y="851335"/>
                  </a:lnTo>
                  <a:lnTo>
                    <a:pt x="1855592" y="826008"/>
                  </a:lnTo>
                  <a:lnTo>
                    <a:pt x="1866806" y="826308"/>
                  </a:lnTo>
                  <a:lnTo>
                    <a:pt x="1874619" y="826748"/>
                  </a:lnTo>
                  <a:lnTo>
                    <a:pt x="2304338" y="0"/>
                  </a:lnTo>
                  <a:close/>
                </a:path>
                <a:path w="2681604" h="979170">
                  <a:moveTo>
                    <a:pt x="1874619" y="826748"/>
                  </a:moveTo>
                  <a:lnTo>
                    <a:pt x="1866806" y="826308"/>
                  </a:lnTo>
                  <a:lnTo>
                    <a:pt x="1855592" y="826008"/>
                  </a:lnTo>
                  <a:lnTo>
                    <a:pt x="1865498" y="844296"/>
                  </a:lnTo>
                  <a:lnTo>
                    <a:pt x="1874619" y="826748"/>
                  </a:lnTo>
                  <a:close/>
                </a:path>
                <a:path w="2681604" h="979170">
                  <a:moveTo>
                    <a:pt x="2681405" y="979170"/>
                  </a:moveTo>
                  <a:lnTo>
                    <a:pt x="2621740" y="956492"/>
                  </a:lnTo>
                  <a:lnTo>
                    <a:pt x="2574356" y="941405"/>
                  </a:lnTo>
                  <a:lnTo>
                    <a:pt x="2524417" y="927345"/>
                  </a:lnTo>
                  <a:lnTo>
                    <a:pt x="2472510" y="914292"/>
                  </a:lnTo>
                  <a:lnTo>
                    <a:pt x="2419220" y="902227"/>
                  </a:lnTo>
                  <a:lnTo>
                    <a:pt x="2365131" y="891129"/>
                  </a:lnTo>
                  <a:lnTo>
                    <a:pt x="2310829" y="880979"/>
                  </a:lnTo>
                  <a:lnTo>
                    <a:pt x="2256381" y="871678"/>
                  </a:lnTo>
                  <a:lnTo>
                    <a:pt x="2203926" y="863447"/>
                  </a:lnTo>
                  <a:lnTo>
                    <a:pt x="2152496" y="856024"/>
                  </a:lnTo>
                  <a:lnTo>
                    <a:pt x="2103193" y="849472"/>
                  </a:lnTo>
                  <a:lnTo>
                    <a:pt x="2056603" y="843769"/>
                  </a:lnTo>
                  <a:lnTo>
                    <a:pt x="2013312" y="838897"/>
                  </a:lnTo>
                  <a:lnTo>
                    <a:pt x="1973903" y="834836"/>
                  </a:lnTo>
                  <a:lnTo>
                    <a:pt x="1909077" y="829068"/>
                  </a:lnTo>
                  <a:lnTo>
                    <a:pt x="1874619" y="826748"/>
                  </a:lnTo>
                  <a:lnTo>
                    <a:pt x="1865498" y="844296"/>
                  </a:lnTo>
                  <a:lnTo>
                    <a:pt x="1855592" y="826008"/>
                  </a:lnTo>
                  <a:lnTo>
                    <a:pt x="1855592" y="851335"/>
                  </a:lnTo>
                  <a:lnTo>
                    <a:pt x="1903240" y="855111"/>
                  </a:lnTo>
                  <a:lnTo>
                    <a:pt x="1953450" y="859494"/>
                  </a:lnTo>
                  <a:lnTo>
                    <a:pt x="2003862" y="864343"/>
                  </a:lnTo>
                  <a:lnTo>
                    <a:pt x="2054403" y="869698"/>
                  </a:lnTo>
                  <a:lnTo>
                    <a:pt x="2105000" y="875602"/>
                  </a:lnTo>
                  <a:lnTo>
                    <a:pt x="2155577" y="882095"/>
                  </a:lnTo>
                  <a:lnTo>
                    <a:pt x="2206062" y="889219"/>
                  </a:lnTo>
                  <a:lnTo>
                    <a:pt x="2256899" y="897102"/>
                  </a:lnTo>
                  <a:lnTo>
                    <a:pt x="2306461" y="905523"/>
                  </a:lnTo>
                  <a:lnTo>
                    <a:pt x="2356227" y="914785"/>
                  </a:lnTo>
                  <a:lnTo>
                    <a:pt x="2405606" y="924842"/>
                  </a:lnTo>
                  <a:lnTo>
                    <a:pt x="2454524" y="935736"/>
                  </a:lnTo>
                  <a:lnTo>
                    <a:pt x="2499600" y="946691"/>
                  </a:lnTo>
                  <a:lnTo>
                    <a:pt x="2545944" y="959168"/>
                  </a:lnTo>
                  <a:lnTo>
                    <a:pt x="2592608" y="973350"/>
                  </a:lnTo>
                  <a:lnTo>
                    <a:pt x="2609282" y="979170"/>
                  </a:lnTo>
                  <a:lnTo>
                    <a:pt x="2681405" y="979170"/>
                  </a:lnTo>
                  <a:close/>
                </a:path>
              </a:pathLst>
            </a:custGeom>
            <a:solidFill>
              <a:srgbClr val="1676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951413" y="5353050"/>
              <a:ext cx="5510594" cy="1441293"/>
            </a:xfrm>
            <a:prstGeom prst="rect">
              <a:avLst/>
            </a:prstGeom>
          </p:spPr>
        </p:pic>
      </p:grpSp>
      <p:sp>
        <p:nvSpPr>
          <p:cNvPr id="29" name="object 29"/>
          <p:cNvSpPr txBox="1"/>
          <p:nvPr/>
        </p:nvSpPr>
        <p:spPr>
          <a:xfrm>
            <a:off x="7265161" y="5770879"/>
            <a:ext cx="13195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132767"/>
                </a:solidFill>
                <a:latin typeface="Arial"/>
                <a:cs typeface="Arial"/>
              </a:rPr>
              <a:t>Biến cục</a:t>
            </a:r>
            <a:r>
              <a:rPr sz="1800" b="1" spc="-75" dirty="0">
                <a:solidFill>
                  <a:srgbClr val="132767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132767"/>
                </a:solidFill>
                <a:latin typeface="Arial"/>
                <a:cs typeface="Arial"/>
              </a:rPr>
              <a:t>bộ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674156" y="6332220"/>
            <a:ext cx="2995930" cy="462915"/>
            <a:chOff x="674156" y="6332220"/>
            <a:chExt cx="2995930" cy="462915"/>
          </a:xfrm>
        </p:grpSpPr>
        <p:sp>
          <p:nvSpPr>
            <p:cNvPr id="31" name="object 31"/>
            <p:cNvSpPr/>
            <p:nvPr/>
          </p:nvSpPr>
          <p:spPr>
            <a:xfrm>
              <a:off x="686084" y="6332220"/>
              <a:ext cx="2971800" cy="450215"/>
            </a:xfrm>
            <a:custGeom>
              <a:avLst/>
              <a:gdLst/>
              <a:ahLst/>
              <a:cxnLst/>
              <a:rect l="l" t="t" r="r" b="b"/>
              <a:pathLst>
                <a:path w="2971800" h="450215">
                  <a:moveTo>
                    <a:pt x="2971678" y="138716"/>
                  </a:moveTo>
                  <a:lnTo>
                    <a:pt x="2948880" y="91581"/>
                  </a:lnTo>
                  <a:lnTo>
                    <a:pt x="2914334" y="61039"/>
                  </a:lnTo>
                  <a:lnTo>
                    <a:pt x="2864934" y="31480"/>
                  </a:lnTo>
                  <a:lnTo>
                    <a:pt x="2801215" y="3144"/>
                  </a:lnTo>
                  <a:lnTo>
                    <a:pt x="2792668" y="0"/>
                  </a:lnTo>
                  <a:lnTo>
                    <a:pt x="179239" y="0"/>
                  </a:lnTo>
                  <a:lnTo>
                    <a:pt x="143555" y="14358"/>
                  </a:lnTo>
                  <a:lnTo>
                    <a:pt x="91917" y="39624"/>
                  </a:lnTo>
                  <a:lnTo>
                    <a:pt x="44034" y="71506"/>
                  </a:lnTo>
                  <a:lnTo>
                    <a:pt x="13718" y="103598"/>
                  </a:lnTo>
                  <a:lnTo>
                    <a:pt x="0" y="151605"/>
                  </a:lnTo>
                  <a:lnTo>
                    <a:pt x="3626" y="167453"/>
                  </a:lnTo>
                  <a:lnTo>
                    <a:pt x="38158" y="214119"/>
                  </a:lnTo>
                  <a:lnTo>
                    <a:pt x="80216" y="244199"/>
                  </a:lnTo>
                  <a:lnTo>
                    <a:pt x="136875" y="273177"/>
                  </a:lnTo>
                  <a:lnTo>
                    <a:pt x="207595" y="300813"/>
                  </a:lnTo>
                  <a:lnTo>
                    <a:pt x="248060" y="314053"/>
                  </a:lnTo>
                  <a:lnTo>
                    <a:pt x="291837" y="326869"/>
                  </a:lnTo>
                  <a:lnTo>
                    <a:pt x="338861" y="339231"/>
                  </a:lnTo>
                  <a:lnTo>
                    <a:pt x="389063" y="351108"/>
                  </a:lnTo>
                  <a:lnTo>
                    <a:pt x="442376" y="362471"/>
                  </a:lnTo>
                  <a:lnTo>
                    <a:pt x="498733" y="373290"/>
                  </a:lnTo>
                  <a:lnTo>
                    <a:pt x="558065" y="383535"/>
                  </a:lnTo>
                  <a:lnTo>
                    <a:pt x="620307" y="393177"/>
                  </a:lnTo>
                  <a:lnTo>
                    <a:pt x="685390" y="402186"/>
                  </a:lnTo>
                  <a:lnTo>
                    <a:pt x="753247" y="410532"/>
                  </a:lnTo>
                  <a:lnTo>
                    <a:pt x="823811" y="418184"/>
                  </a:lnTo>
                  <a:lnTo>
                    <a:pt x="897014" y="425114"/>
                  </a:lnTo>
                  <a:lnTo>
                    <a:pt x="972789" y="431291"/>
                  </a:lnTo>
                  <a:lnTo>
                    <a:pt x="1033712" y="435577"/>
                  </a:lnTo>
                  <a:lnTo>
                    <a:pt x="1094915" y="439292"/>
                  </a:lnTo>
                  <a:lnTo>
                    <a:pt x="1156326" y="442445"/>
                  </a:lnTo>
                  <a:lnTo>
                    <a:pt x="1217874" y="445041"/>
                  </a:lnTo>
                  <a:lnTo>
                    <a:pt x="1279486" y="447089"/>
                  </a:lnTo>
                  <a:lnTo>
                    <a:pt x="1341092" y="448594"/>
                  </a:lnTo>
                  <a:lnTo>
                    <a:pt x="1402619" y="449563"/>
                  </a:lnTo>
                  <a:lnTo>
                    <a:pt x="1463996" y="450003"/>
                  </a:lnTo>
                  <a:lnTo>
                    <a:pt x="1525151" y="449921"/>
                  </a:lnTo>
                  <a:lnTo>
                    <a:pt x="1586013" y="449324"/>
                  </a:lnTo>
                  <a:lnTo>
                    <a:pt x="1646510" y="448218"/>
                  </a:lnTo>
                  <a:lnTo>
                    <a:pt x="1706570" y="446609"/>
                  </a:lnTo>
                  <a:lnTo>
                    <a:pt x="1766121" y="444506"/>
                  </a:lnTo>
                  <a:lnTo>
                    <a:pt x="1825092" y="441914"/>
                  </a:lnTo>
                  <a:lnTo>
                    <a:pt x="1883412" y="438840"/>
                  </a:lnTo>
                  <a:lnTo>
                    <a:pt x="1941008" y="435291"/>
                  </a:lnTo>
                  <a:lnTo>
                    <a:pt x="1997809" y="431274"/>
                  </a:lnTo>
                  <a:lnTo>
                    <a:pt x="2053744" y="426795"/>
                  </a:lnTo>
                  <a:lnTo>
                    <a:pt x="2108740" y="421862"/>
                  </a:lnTo>
                  <a:lnTo>
                    <a:pt x="2162726" y="416480"/>
                  </a:lnTo>
                  <a:lnTo>
                    <a:pt x="2215631" y="410658"/>
                  </a:lnTo>
                  <a:lnTo>
                    <a:pt x="2267382" y="404400"/>
                  </a:lnTo>
                  <a:lnTo>
                    <a:pt x="2317908" y="397715"/>
                  </a:lnTo>
                  <a:lnTo>
                    <a:pt x="2367137" y="390609"/>
                  </a:lnTo>
                  <a:lnTo>
                    <a:pt x="2414998" y="383089"/>
                  </a:lnTo>
                  <a:lnTo>
                    <a:pt x="2461420" y="375161"/>
                  </a:lnTo>
                  <a:lnTo>
                    <a:pt x="2506329" y="366833"/>
                  </a:lnTo>
                  <a:lnTo>
                    <a:pt x="2549656" y="358110"/>
                  </a:lnTo>
                  <a:lnTo>
                    <a:pt x="2591327" y="349000"/>
                  </a:lnTo>
                  <a:lnTo>
                    <a:pt x="2631272" y="339510"/>
                  </a:lnTo>
                  <a:lnTo>
                    <a:pt x="2669418" y="329646"/>
                  </a:lnTo>
                  <a:lnTo>
                    <a:pt x="2740030" y="308823"/>
                  </a:lnTo>
                  <a:lnTo>
                    <a:pt x="2802589" y="286586"/>
                  </a:lnTo>
                  <a:lnTo>
                    <a:pt x="2856522" y="262989"/>
                  </a:lnTo>
                  <a:lnTo>
                    <a:pt x="2906174" y="234797"/>
                  </a:lnTo>
                  <a:lnTo>
                    <a:pt x="2945092" y="202780"/>
                  </a:lnTo>
                  <a:lnTo>
                    <a:pt x="2966749" y="170673"/>
                  </a:lnTo>
                  <a:lnTo>
                    <a:pt x="2971678" y="138716"/>
                  </a:lnTo>
                  <a:close/>
                </a:path>
              </a:pathLst>
            </a:custGeom>
            <a:solidFill>
              <a:srgbClr val="22A2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674156" y="6332220"/>
              <a:ext cx="2995930" cy="462915"/>
            </a:xfrm>
            <a:custGeom>
              <a:avLst/>
              <a:gdLst/>
              <a:ahLst/>
              <a:cxnLst/>
              <a:rect l="l" t="t" r="r" b="b"/>
              <a:pathLst>
                <a:path w="2995929" h="462915">
                  <a:moveTo>
                    <a:pt x="229259" y="0"/>
                  </a:moveTo>
                  <a:lnTo>
                    <a:pt x="157062" y="0"/>
                  </a:lnTo>
                  <a:lnTo>
                    <a:pt x="106434" y="23656"/>
                  </a:lnTo>
                  <a:lnTo>
                    <a:pt x="61345" y="51261"/>
                  </a:lnTo>
                  <a:lnTo>
                    <a:pt x="25977" y="82705"/>
                  </a:lnTo>
                  <a:lnTo>
                    <a:pt x="4023" y="118109"/>
                  </a:lnTo>
                  <a:lnTo>
                    <a:pt x="0" y="144370"/>
                  </a:lnTo>
                  <a:lnTo>
                    <a:pt x="3885" y="169335"/>
                  </a:lnTo>
                  <a:lnTo>
                    <a:pt x="15141" y="193033"/>
                  </a:lnTo>
                  <a:lnTo>
                    <a:pt x="27645" y="208557"/>
                  </a:lnTo>
                  <a:lnTo>
                    <a:pt x="27645" y="125729"/>
                  </a:lnTo>
                  <a:lnTo>
                    <a:pt x="49501" y="94611"/>
                  </a:lnTo>
                  <a:lnTo>
                    <a:pt x="83848" y="66545"/>
                  </a:lnTo>
                  <a:lnTo>
                    <a:pt x="127155" y="41553"/>
                  </a:lnTo>
                  <a:lnTo>
                    <a:pt x="175892" y="19654"/>
                  </a:lnTo>
                  <a:lnTo>
                    <a:pt x="226529" y="871"/>
                  </a:lnTo>
                  <a:lnTo>
                    <a:pt x="229259" y="0"/>
                  </a:lnTo>
                  <a:close/>
                </a:path>
                <a:path w="2995929" h="462915">
                  <a:moveTo>
                    <a:pt x="2970765" y="204215"/>
                  </a:moveTo>
                  <a:lnTo>
                    <a:pt x="2970765" y="136055"/>
                  </a:lnTo>
                  <a:lnTo>
                    <a:pt x="2961345" y="176783"/>
                  </a:lnTo>
                  <a:lnTo>
                    <a:pt x="2935779" y="205533"/>
                  </a:lnTo>
                  <a:lnTo>
                    <a:pt x="2899782" y="231615"/>
                  </a:lnTo>
                  <a:lnTo>
                    <a:pt x="2856155" y="254984"/>
                  </a:lnTo>
                  <a:lnTo>
                    <a:pt x="2807402" y="275754"/>
                  </a:lnTo>
                  <a:lnTo>
                    <a:pt x="2756226" y="293930"/>
                  </a:lnTo>
                  <a:lnTo>
                    <a:pt x="2705279" y="309546"/>
                  </a:lnTo>
                  <a:lnTo>
                    <a:pt x="2657214" y="322637"/>
                  </a:lnTo>
                  <a:lnTo>
                    <a:pt x="2614685" y="333236"/>
                  </a:lnTo>
                  <a:lnTo>
                    <a:pt x="2532134" y="350918"/>
                  </a:lnTo>
                  <a:lnTo>
                    <a:pt x="2483587" y="359891"/>
                  </a:lnTo>
                  <a:lnTo>
                    <a:pt x="2434725" y="368305"/>
                  </a:lnTo>
                  <a:lnTo>
                    <a:pt x="2385572" y="376172"/>
                  </a:lnTo>
                  <a:lnTo>
                    <a:pt x="2336151" y="383502"/>
                  </a:lnTo>
                  <a:lnTo>
                    <a:pt x="2286485" y="390307"/>
                  </a:lnTo>
                  <a:lnTo>
                    <a:pt x="2236599" y="396598"/>
                  </a:lnTo>
                  <a:lnTo>
                    <a:pt x="2186514" y="402387"/>
                  </a:lnTo>
                  <a:lnTo>
                    <a:pt x="2136255" y="407683"/>
                  </a:lnTo>
                  <a:lnTo>
                    <a:pt x="2085845" y="412499"/>
                  </a:lnTo>
                  <a:lnTo>
                    <a:pt x="2035306" y="416845"/>
                  </a:lnTo>
                  <a:lnTo>
                    <a:pt x="1984663" y="420733"/>
                  </a:lnTo>
                  <a:lnTo>
                    <a:pt x="1933938" y="424173"/>
                  </a:lnTo>
                  <a:lnTo>
                    <a:pt x="1883156" y="427178"/>
                  </a:lnTo>
                  <a:lnTo>
                    <a:pt x="1832338" y="429757"/>
                  </a:lnTo>
                  <a:lnTo>
                    <a:pt x="1781508" y="431923"/>
                  </a:lnTo>
                  <a:lnTo>
                    <a:pt x="1730690" y="433685"/>
                  </a:lnTo>
                  <a:lnTo>
                    <a:pt x="1679907" y="435057"/>
                  </a:lnTo>
                  <a:lnTo>
                    <a:pt x="1629183" y="436048"/>
                  </a:lnTo>
                  <a:lnTo>
                    <a:pt x="1578539" y="436669"/>
                  </a:lnTo>
                  <a:lnTo>
                    <a:pt x="1528852" y="436928"/>
                  </a:lnTo>
                  <a:lnTo>
                    <a:pt x="1477590" y="436849"/>
                  </a:lnTo>
                  <a:lnTo>
                    <a:pt x="1427331" y="436429"/>
                  </a:lnTo>
                  <a:lnTo>
                    <a:pt x="1377247" y="435685"/>
                  </a:lnTo>
                  <a:lnTo>
                    <a:pt x="1327202" y="434623"/>
                  </a:lnTo>
                  <a:lnTo>
                    <a:pt x="1277234" y="433251"/>
                  </a:lnTo>
                  <a:lnTo>
                    <a:pt x="1227486" y="431584"/>
                  </a:lnTo>
                  <a:lnTo>
                    <a:pt x="1177979" y="429631"/>
                  </a:lnTo>
                  <a:lnTo>
                    <a:pt x="1130259" y="427481"/>
                  </a:lnTo>
                  <a:lnTo>
                    <a:pt x="1080420" y="424763"/>
                  </a:lnTo>
                  <a:lnTo>
                    <a:pt x="1030529" y="421655"/>
                  </a:lnTo>
                  <a:lnTo>
                    <a:pt x="980607" y="418136"/>
                  </a:lnTo>
                  <a:lnTo>
                    <a:pt x="930672" y="414180"/>
                  </a:lnTo>
                  <a:lnTo>
                    <a:pt x="880746" y="409765"/>
                  </a:lnTo>
                  <a:lnTo>
                    <a:pt x="830849" y="404868"/>
                  </a:lnTo>
                  <a:lnTo>
                    <a:pt x="781002" y="399464"/>
                  </a:lnTo>
                  <a:lnTo>
                    <a:pt x="731223" y="393530"/>
                  </a:lnTo>
                  <a:lnTo>
                    <a:pt x="681534" y="387043"/>
                  </a:lnTo>
                  <a:lnTo>
                    <a:pt x="631956" y="379979"/>
                  </a:lnTo>
                  <a:lnTo>
                    <a:pt x="582507" y="372315"/>
                  </a:lnTo>
                  <a:lnTo>
                    <a:pt x="533210" y="364027"/>
                  </a:lnTo>
                  <a:lnTo>
                    <a:pt x="484083" y="355091"/>
                  </a:lnTo>
                  <a:lnTo>
                    <a:pt x="435054" y="345202"/>
                  </a:lnTo>
                  <a:lnTo>
                    <a:pt x="384843" y="334141"/>
                  </a:lnTo>
                  <a:lnTo>
                    <a:pt x="334124" y="321715"/>
                  </a:lnTo>
                  <a:lnTo>
                    <a:pt x="283571" y="307731"/>
                  </a:lnTo>
                  <a:lnTo>
                    <a:pt x="233860" y="291997"/>
                  </a:lnTo>
                  <a:lnTo>
                    <a:pt x="185664" y="274320"/>
                  </a:lnTo>
                  <a:lnTo>
                    <a:pt x="139659" y="254507"/>
                  </a:lnTo>
                  <a:lnTo>
                    <a:pt x="101259" y="234482"/>
                  </a:lnTo>
                  <a:lnTo>
                    <a:pt x="59491" y="205282"/>
                  </a:lnTo>
                  <a:lnTo>
                    <a:pt x="29804" y="168500"/>
                  </a:lnTo>
                  <a:lnTo>
                    <a:pt x="27645" y="125729"/>
                  </a:lnTo>
                  <a:lnTo>
                    <a:pt x="27645" y="208557"/>
                  </a:lnTo>
                  <a:lnTo>
                    <a:pt x="57607" y="236733"/>
                  </a:lnTo>
                  <a:lnTo>
                    <a:pt x="123085" y="275689"/>
                  </a:lnTo>
                  <a:lnTo>
                    <a:pt x="163105" y="293456"/>
                  </a:lnTo>
                  <a:lnTo>
                    <a:pt x="207261" y="310118"/>
                  </a:lnTo>
                  <a:lnTo>
                    <a:pt x="255014" y="325704"/>
                  </a:lnTo>
                  <a:lnTo>
                    <a:pt x="305824" y="340239"/>
                  </a:lnTo>
                  <a:lnTo>
                    <a:pt x="359153" y="353752"/>
                  </a:lnTo>
                  <a:lnTo>
                    <a:pt x="414461" y="366269"/>
                  </a:lnTo>
                  <a:lnTo>
                    <a:pt x="471210" y="377818"/>
                  </a:lnTo>
                  <a:lnTo>
                    <a:pt x="528860" y="388426"/>
                  </a:lnTo>
                  <a:lnTo>
                    <a:pt x="586872" y="398120"/>
                  </a:lnTo>
                  <a:lnTo>
                    <a:pt x="644708" y="406928"/>
                  </a:lnTo>
                  <a:lnTo>
                    <a:pt x="701828" y="414877"/>
                  </a:lnTo>
                  <a:lnTo>
                    <a:pt x="757693" y="421993"/>
                  </a:lnTo>
                  <a:lnTo>
                    <a:pt x="811764" y="428305"/>
                  </a:lnTo>
                  <a:lnTo>
                    <a:pt x="863502" y="433839"/>
                  </a:lnTo>
                  <a:lnTo>
                    <a:pt x="912369" y="438623"/>
                  </a:lnTo>
                  <a:lnTo>
                    <a:pt x="957824" y="442684"/>
                  </a:lnTo>
                  <a:lnTo>
                    <a:pt x="999329" y="446049"/>
                  </a:lnTo>
                  <a:lnTo>
                    <a:pt x="1068332" y="450800"/>
                  </a:lnTo>
                  <a:lnTo>
                    <a:pt x="1115066" y="453095"/>
                  </a:lnTo>
                  <a:lnTo>
                    <a:pt x="1128735" y="453389"/>
                  </a:lnTo>
                  <a:lnTo>
                    <a:pt x="1179121" y="455552"/>
                  </a:lnTo>
                  <a:lnTo>
                    <a:pt x="1228274" y="457399"/>
                  </a:lnTo>
                  <a:lnTo>
                    <a:pt x="1277695" y="458981"/>
                  </a:lnTo>
                  <a:lnTo>
                    <a:pt x="1327360" y="460286"/>
                  </a:lnTo>
                  <a:lnTo>
                    <a:pt x="1377370" y="461304"/>
                  </a:lnTo>
                  <a:lnTo>
                    <a:pt x="1427715" y="462020"/>
                  </a:lnTo>
                  <a:lnTo>
                    <a:pt x="1477590" y="462413"/>
                  </a:lnTo>
                  <a:lnTo>
                    <a:pt x="1528852" y="462485"/>
                  </a:lnTo>
                  <a:lnTo>
                    <a:pt x="1579602" y="462211"/>
                  </a:lnTo>
                  <a:lnTo>
                    <a:pt x="1630444" y="461581"/>
                  </a:lnTo>
                  <a:lnTo>
                    <a:pt x="1681358" y="460583"/>
                  </a:lnTo>
                  <a:lnTo>
                    <a:pt x="1732321" y="459207"/>
                  </a:lnTo>
                  <a:lnTo>
                    <a:pt x="1783313" y="457438"/>
                  </a:lnTo>
                  <a:lnTo>
                    <a:pt x="1834311" y="455265"/>
                  </a:lnTo>
                  <a:lnTo>
                    <a:pt x="1885296" y="452675"/>
                  </a:lnTo>
                  <a:lnTo>
                    <a:pt x="1936246" y="449657"/>
                  </a:lnTo>
                  <a:lnTo>
                    <a:pt x="1987138" y="446197"/>
                  </a:lnTo>
                  <a:lnTo>
                    <a:pt x="2037953" y="442283"/>
                  </a:lnTo>
                  <a:lnTo>
                    <a:pt x="2088669" y="437903"/>
                  </a:lnTo>
                  <a:lnTo>
                    <a:pt x="2139264" y="433045"/>
                  </a:lnTo>
                  <a:lnTo>
                    <a:pt x="2189717" y="427696"/>
                  </a:lnTo>
                  <a:lnTo>
                    <a:pt x="2240007" y="421845"/>
                  </a:lnTo>
                  <a:lnTo>
                    <a:pt x="2290112" y="415477"/>
                  </a:lnTo>
                  <a:lnTo>
                    <a:pt x="2340012" y="408582"/>
                  </a:lnTo>
                  <a:lnTo>
                    <a:pt x="2389684" y="401147"/>
                  </a:lnTo>
                  <a:lnTo>
                    <a:pt x="2439109" y="393160"/>
                  </a:lnTo>
                  <a:lnTo>
                    <a:pt x="2488263" y="384608"/>
                  </a:lnTo>
                  <a:lnTo>
                    <a:pt x="2537127" y="375478"/>
                  </a:lnTo>
                  <a:lnTo>
                    <a:pt x="2585679" y="365759"/>
                  </a:lnTo>
                  <a:lnTo>
                    <a:pt x="2667030" y="346445"/>
                  </a:lnTo>
                  <a:lnTo>
                    <a:pt x="2717536" y="332596"/>
                  </a:lnTo>
                  <a:lnTo>
                    <a:pt x="2770897" y="315913"/>
                  </a:lnTo>
                  <a:lnTo>
                    <a:pt x="2824339" y="296367"/>
                  </a:lnTo>
                  <a:lnTo>
                    <a:pt x="2875089" y="273930"/>
                  </a:lnTo>
                  <a:lnTo>
                    <a:pt x="2920372" y="248572"/>
                  </a:lnTo>
                  <a:lnTo>
                    <a:pt x="2957415" y="220263"/>
                  </a:lnTo>
                  <a:lnTo>
                    <a:pt x="2970765" y="204215"/>
                  </a:lnTo>
                  <a:close/>
                </a:path>
                <a:path w="2995929" h="462915">
                  <a:moveTo>
                    <a:pt x="2995717" y="137332"/>
                  </a:moveTo>
                  <a:lnTo>
                    <a:pt x="2976708" y="90502"/>
                  </a:lnTo>
                  <a:lnTo>
                    <a:pt x="2931099" y="48329"/>
                  </a:lnTo>
                  <a:lnTo>
                    <a:pt x="2863570" y="10654"/>
                  </a:lnTo>
                  <a:lnTo>
                    <a:pt x="2838467" y="0"/>
                  </a:lnTo>
                  <a:lnTo>
                    <a:pt x="2766345" y="0"/>
                  </a:lnTo>
                  <a:lnTo>
                    <a:pt x="2795706" y="10247"/>
                  </a:lnTo>
                  <a:lnTo>
                    <a:pt x="2840164" y="28382"/>
                  </a:lnTo>
                  <a:lnTo>
                    <a:pt x="2882097" y="48767"/>
                  </a:lnTo>
                  <a:lnTo>
                    <a:pt x="2917511" y="70543"/>
                  </a:lnTo>
                  <a:lnTo>
                    <a:pt x="2951610" y="100141"/>
                  </a:lnTo>
                  <a:lnTo>
                    <a:pt x="2970765" y="136055"/>
                  </a:lnTo>
                  <a:lnTo>
                    <a:pt x="2970765" y="204215"/>
                  </a:lnTo>
                  <a:lnTo>
                    <a:pt x="2983443" y="188975"/>
                  </a:lnTo>
                  <a:lnTo>
                    <a:pt x="2993783" y="162542"/>
                  </a:lnTo>
                  <a:lnTo>
                    <a:pt x="2995717" y="137332"/>
                  </a:lnTo>
                  <a:close/>
                </a:path>
              </a:pathLst>
            </a:custGeom>
            <a:solidFill>
              <a:srgbClr val="1676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1473961" y="6304279"/>
            <a:ext cx="13195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132767"/>
                </a:solidFill>
                <a:latin typeface="Arial"/>
                <a:cs typeface="Arial"/>
              </a:rPr>
              <a:t>Biến cục</a:t>
            </a:r>
            <a:r>
              <a:rPr sz="1800" b="1" spc="-75" dirty="0">
                <a:solidFill>
                  <a:srgbClr val="132767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132767"/>
                </a:solidFill>
                <a:latin typeface="Arial"/>
                <a:cs typeface="Arial"/>
              </a:rPr>
              <a:t>bộ</a:t>
            </a:r>
            <a:endParaRPr sz="1800">
              <a:latin typeface="Arial"/>
              <a:cs typeface="Arial"/>
            </a:endParaRPr>
          </a:p>
        </p:txBody>
      </p:sp>
      <p:sp>
        <p:nvSpPr>
          <p:cNvPr id="35" name="object 3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45"/>
              </a:lnSpc>
            </a:pPr>
            <a:fld id="{81D60167-4931-47E6-BA6A-407CBD079E47}" type="slidenum">
              <a:rPr spc="-5" dirty="0"/>
              <a:t>11</a:t>
            </a:fld>
            <a:endParaRPr spc="-5" dirty="0"/>
          </a:p>
        </p:txBody>
      </p:sp>
      <p:sp>
        <p:nvSpPr>
          <p:cNvPr id="34" name="object 34"/>
          <p:cNvSpPr txBox="1"/>
          <p:nvPr/>
        </p:nvSpPr>
        <p:spPr>
          <a:xfrm>
            <a:off x="4750561" y="6304279"/>
            <a:ext cx="13195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132767"/>
                </a:solidFill>
                <a:latin typeface="Arial"/>
                <a:cs typeface="Arial"/>
              </a:rPr>
              <a:t>Biến cục</a:t>
            </a:r>
            <a:r>
              <a:rPr sz="1800" b="1" spc="-75" dirty="0">
                <a:solidFill>
                  <a:srgbClr val="132767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132767"/>
                </a:solidFill>
                <a:latin typeface="Arial"/>
                <a:cs typeface="Arial"/>
              </a:rPr>
              <a:t>bộ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72638" y="1043432"/>
            <a:ext cx="589470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PHẠM HOẠT ĐỘNG CỦA</a:t>
            </a:r>
            <a:r>
              <a:rPr spc="-30" dirty="0"/>
              <a:t> </a:t>
            </a:r>
            <a:r>
              <a:rPr spc="-5" dirty="0"/>
              <a:t>BIẾN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57200" y="1436369"/>
            <a:ext cx="9144000" cy="979169"/>
            <a:chOff x="457200" y="1436369"/>
            <a:chExt cx="9144000" cy="979169"/>
          </a:xfrm>
        </p:grpSpPr>
        <p:sp>
          <p:nvSpPr>
            <p:cNvPr id="4" name="object 4"/>
            <p:cNvSpPr/>
            <p:nvPr/>
          </p:nvSpPr>
          <p:spPr>
            <a:xfrm>
              <a:off x="457200" y="1436369"/>
              <a:ext cx="9144000" cy="979169"/>
            </a:xfrm>
            <a:custGeom>
              <a:avLst/>
              <a:gdLst/>
              <a:ahLst/>
              <a:cxnLst/>
              <a:rect l="l" t="t" r="r" b="b"/>
              <a:pathLst>
                <a:path w="9144000" h="979169">
                  <a:moveTo>
                    <a:pt x="9144000" y="979169"/>
                  </a:moveTo>
                  <a:lnTo>
                    <a:pt x="9144000" y="0"/>
                  </a:lnTo>
                  <a:lnTo>
                    <a:pt x="0" y="0"/>
                  </a:lnTo>
                  <a:lnTo>
                    <a:pt x="0" y="979170"/>
                  </a:lnTo>
                  <a:lnTo>
                    <a:pt x="9144000" y="97916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7200" y="1436369"/>
              <a:ext cx="9143999" cy="138683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2000" y="1436369"/>
              <a:ext cx="8839200" cy="16383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7200" y="1572005"/>
              <a:ext cx="9144000" cy="76200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840739" y="1622552"/>
            <a:ext cx="8286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u="heavy" dirty="0">
                <a:solidFill>
                  <a:srgbClr val="132767"/>
                </a:solidFill>
                <a:uFill>
                  <a:solidFill>
                    <a:srgbClr val="132767"/>
                  </a:solidFill>
                </a:uFill>
                <a:latin typeface="Times New Roman"/>
                <a:cs typeface="Times New Roman"/>
              </a:rPr>
              <a:t>Ví</a:t>
            </a:r>
            <a:r>
              <a:rPr sz="2400" b="1" u="heavy" spc="-95" dirty="0">
                <a:solidFill>
                  <a:srgbClr val="132767"/>
                </a:solidFill>
                <a:uFill>
                  <a:solidFill>
                    <a:srgbClr val="132767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400" b="1" u="heavy" spc="-5" dirty="0">
                <a:solidFill>
                  <a:srgbClr val="132767"/>
                </a:solidFill>
                <a:uFill>
                  <a:solidFill>
                    <a:srgbClr val="132767"/>
                  </a:solidFill>
                </a:uFill>
                <a:latin typeface="Times New Roman"/>
                <a:cs typeface="Times New Roman"/>
              </a:rPr>
              <a:t>dụ</a:t>
            </a:r>
            <a:r>
              <a:rPr sz="2400" spc="-5" dirty="0">
                <a:solidFill>
                  <a:srgbClr val="132767"/>
                </a:solidFill>
                <a:latin typeface="Times New Roman"/>
                <a:cs typeface="Times New Roman"/>
              </a:rPr>
              <a:t>: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40739" y="2356358"/>
            <a:ext cx="1447165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58115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132767"/>
                </a:solidFill>
                <a:latin typeface="Arial"/>
                <a:cs typeface="Arial"/>
              </a:rPr>
              <a:t>int </a:t>
            </a:r>
            <a:r>
              <a:rPr sz="2400" dirty="0">
                <a:solidFill>
                  <a:srgbClr val="132767"/>
                </a:solidFill>
                <a:latin typeface="Arial"/>
                <a:cs typeface="Arial"/>
              </a:rPr>
              <a:t>i;  </a:t>
            </a:r>
            <a:r>
              <a:rPr sz="2400" spc="-5" dirty="0">
                <a:solidFill>
                  <a:srgbClr val="132767"/>
                </a:solidFill>
                <a:latin typeface="Arial"/>
                <a:cs typeface="Arial"/>
              </a:rPr>
              <a:t>static int</a:t>
            </a:r>
            <a:r>
              <a:rPr sz="2400" spc="-100" dirty="0">
                <a:solidFill>
                  <a:srgbClr val="132767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132767"/>
                </a:solidFill>
                <a:latin typeface="Arial"/>
                <a:cs typeface="Arial"/>
              </a:rPr>
              <a:t>j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132767"/>
                </a:solidFill>
                <a:latin typeface="Arial"/>
                <a:cs typeface="Arial"/>
              </a:rPr>
              <a:t>func(int </a:t>
            </a:r>
            <a:r>
              <a:rPr sz="2400" dirty="0">
                <a:solidFill>
                  <a:srgbClr val="132767"/>
                </a:solidFill>
                <a:latin typeface="Arial"/>
                <a:cs typeface="Arial"/>
              </a:rPr>
              <a:t>k</a:t>
            </a:r>
            <a:r>
              <a:rPr sz="2400" spc="-90" dirty="0">
                <a:solidFill>
                  <a:srgbClr val="132767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132767"/>
                </a:solidFill>
                <a:latin typeface="Arial"/>
                <a:cs typeface="Arial"/>
              </a:rPr>
              <a:t>)</a:t>
            </a:r>
            <a:endParaRPr sz="24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583401" y="2356358"/>
            <a:ext cx="3547110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132767"/>
                </a:solidFill>
                <a:latin typeface="Arial"/>
                <a:cs typeface="Arial"/>
              </a:rPr>
              <a:t>/* Phạm </a:t>
            </a:r>
            <a:r>
              <a:rPr sz="2400" dirty="0">
                <a:solidFill>
                  <a:srgbClr val="132767"/>
                </a:solidFill>
                <a:latin typeface="Arial"/>
                <a:cs typeface="Arial"/>
              </a:rPr>
              <a:t>vi </a:t>
            </a:r>
            <a:r>
              <a:rPr sz="2400" spc="-5" dirty="0">
                <a:solidFill>
                  <a:srgbClr val="132767"/>
                </a:solidFill>
                <a:latin typeface="Arial"/>
                <a:cs typeface="Arial"/>
              </a:rPr>
              <a:t>chương trình</a:t>
            </a:r>
            <a:r>
              <a:rPr sz="2400" spc="-50" dirty="0">
                <a:solidFill>
                  <a:srgbClr val="132767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132767"/>
                </a:solidFill>
                <a:latin typeface="Arial"/>
                <a:cs typeface="Arial"/>
              </a:rPr>
              <a:t>*/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132767"/>
                </a:solidFill>
                <a:latin typeface="Arial"/>
                <a:cs typeface="Arial"/>
              </a:rPr>
              <a:t>/* </a:t>
            </a:r>
            <a:r>
              <a:rPr sz="2400" spc="-5" dirty="0">
                <a:solidFill>
                  <a:srgbClr val="132767"/>
                </a:solidFill>
                <a:latin typeface="Arial"/>
                <a:cs typeface="Arial"/>
              </a:rPr>
              <a:t>Phạm </a:t>
            </a:r>
            <a:r>
              <a:rPr sz="2400" dirty="0">
                <a:solidFill>
                  <a:srgbClr val="132767"/>
                </a:solidFill>
                <a:latin typeface="Arial"/>
                <a:cs typeface="Arial"/>
              </a:rPr>
              <a:t>vi file</a:t>
            </a:r>
            <a:r>
              <a:rPr sz="2400" spc="-25" dirty="0">
                <a:solidFill>
                  <a:srgbClr val="132767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132767"/>
                </a:solidFill>
                <a:latin typeface="Arial"/>
                <a:cs typeface="Arial"/>
              </a:rPr>
              <a:t>*/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132767"/>
                </a:solidFill>
                <a:latin typeface="Arial"/>
                <a:cs typeface="Arial"/>
              </a:rPr>
              <a:t>/* Phạm </a:t>
            </a:r>
            <a:r>
              <a:rPr sz="2400" dirty="0">
                <a:solidFill>
                  <a:srgbClr val="132767"/>
                </a:solidFill>
                <a:latin typeface="Arial"/>
                <a:cs typeface="Arial"/>
              </a:rPr>
              <a:t>vi </a:t>
            </a:r>
            <a:r>
              <a:rPr sz="2400" spc="-5" dirty="0">
                <a:solidFill>
                  <a:srgbClr val="132767"/>
                </a:solidFill>
                <a:latin typeface="Arial"/>
                <a:cs typeface="Arial"/>
              </a:rPr>
              <a:t>hàm</a:t>
            </a:r>
            <a:r>
              <a:rPr sz="2400" spc="-15" dirty="0">
                <a:solidFill>
                  <a:srgbClr val="132767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132767"/>
                </a:solidFill>
                <a:latin typeface="Arial"/>
                <a:cs typeface="Arial"/>
              </a:rPr>
              <a:t>*/</a:t>
            </a:r>
            <a:endParaRPr sz="24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57200" y="3394709"/>
            <a:ext cx="9144000" cy="979169"/>
          </a:xfrm>
          <a:custGeom>
            <a:avLst/>
            <a:gdLst/>
            <a:ahLst/>
            <a:cxnLst/>
            <a:rect l="l" t="t" r="r" b="b"/>
            <a:pathLst>
              <a:path w="9144000" h="979170">
                <a:moveTo>
                  <a:pt x="9144000" y="979169"/>
                </a:moveTo>
                <a:lnTo>
                  <a:pt x="9144000" y="0"/>
                </a:lnTo>
                <a:lnTo>
                  <a:pt x="0" y="0"/>
                </a:lnTo>
                <a:lnTo>
                  <a:pt x="0" y="979170"/>
                </a:lnTo>
                <a:lnTo>
                  <a:pt x="9144000" y="97916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840739" y="3453638"/>
            <a:ext cx="927100" cy="1488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32767"/>
                </a:solidFill>
                <a:latin typeface="Arial"/>
                <a:cs typeface="Arial"/>
              </a:rPr>
              <a:t>{</a:t>
            </a:r>
            <a:endParaRPr sz="2400">
              <a:latin typeface="Arial"/>
              <a:cs typeface="Arial"/>
            </a:endParaRPr>
          </a:p>
          <a:p>
            <a:pPr marL="355600" marR="5080">
              <a:lnSpc>
                <a:spcPct val="100000"/>
              </a:lnSpc>
            </a:pPr>
            <a:r>
              <a:rPr sz="2400" dirty="0">
                <a:solidFill>
                  <a:srgbClr val="132767"/>
                </a:solidFill>
                <a:latin typeface="Arial"/>
                <a:cs typeface="Arial"/>
              </a:rPr>
              <a:t>…  </a:t>
            </a:r>
            <a:r>
              <a:rPr sz="2400" spc="-5" dirty="0">
                <a:solidFill>
                  <a:srgbClr val="132767"/>
                </a:solidFill>
                <a:latin typeface="Arial"/>
                <a:cs typeface="Arial"/>
              </a:rPr>
              <a:t>if(B)</a:t>
            </a:r>
            <a:endParaRPr sz="2400">
              <a:latin typeface="Arial"/>
              <a:cs typeface="Arial"/>
            </a:endParaRPr>
          </a:p>
          <a:p>
            <a:pPr marL="355600">
              <a:lnSpc>
                <a:spcPct val="100000"/>
              </a:lnSpc>
            </a:pPr>
            <a:r>
              <a:rPr sz="2400" dirty="0">
                <a:solidFill>
                  <a:srgbClr val="132767"/>
                </a:solidFill>
                <a:latin typeface="Arial"/>
                <a:cs typeface="Arial"/>
              </a:rPr>
              <a:t>{</a:t>
            </a:r>
            <a:endParaRPr sz="24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922779" y="4916678"/>
            <a:ext cx="77089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32767"/>
                </a:solidFill>
                <a:latin typeface="Arial"/>
                <a:cs typeface="Arial"/>
              </a:rPr>
              <a:t>int</a:t>
            </a:r>
            <a:r>
              <a:rPr sz="2400" spc="-90" dirty="0">
                <a:solidFill>
                  <a:srgbClr val="132767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132767"/>
                </a:solidFill>
                <a:latin typeface="Arial"/>
                <a:cs typeface="Arial"/>
              </a:rPr>
              <a:t>m;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132767"/>
                </a:solidFill>
                <a:latin typeface="Arial"/>
                <a:cs typeface="Arial"/>
              </a:rPr>
              <a:t>…</a:t>
            </a:r>
            <a:endParaRPr sz="24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584290" y="4916678"/>
            <a:ext cx="23456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132767"/>
                </a:solidFill>
                <a:latin typeface="Arial"/>
                <a:cs typeface="Arial"/>
              </a:rPr>
              <a:t>/* Phạm </a:t>
            </a:r>
            <a:r>
              <a:rPr sz="2400" dirty="0">
                <a:solidFill>
                  <a:srgbClr val="132767"/>
                </a:solidFill>
                <a:latin typeface="Arial"/>
                <a:cs typeface="Arial"/>
              </a:rPr>
              <a:t>vi </a:t>
            </a:r>
            <a:r>
              <a:rPr sz="2400" spc="-5" dirty="0">
                <a:solidFill>
                  <a:srgbClr val="132767"/>
                </a:solidFill>
                <a:latin typeface="Arial"/>
                <a:cs typeface="Arial"/>
              </a:rPr>
              <a:t>khối</a:t>
            </a:r>
            <a:r>
              <a:rPr sz="2400" spc="-70" dirty="0">
                <a:solidFill>
                  <a:srgbClr val="132767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132767"/>
                </a:solidFill>
                <a:latin typeface="Arial"/>
                <a:cs typeface="Arial"/>
              </a:rPr>
              <a:t>*/</a:t>
            </a:r>
            <a:endParaRPr sz="24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40739" y="5648197"/>
            <a:ext cx="470534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32767"/>
                </a:solidFill>
                <a:latin typeface="Arial"/>
                <a:cs typeface="Arial"/>
              </a:rPr>
              <a:t>}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132767"/>
                </a:solidFill>
                <a:latin typeface="Arial"/>
                <a:cs typeface="Arial"/>
              </a:rPr>
              <a:t>}</a:t>
            </a:r>
            <a:endParaRPr sz="240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457200" y="6332220"/>
            <a:ext cx="9144000" cy="982980"/>
          </a:xfrm>
          <a:custGeom>
            <a:avLst/>
            <a:gdLst/>
            <a:ahLst/>
            <a:cxnLst/>
            <a:rect l="l" t="t" r="r" b="b"/>
            <a:pathLst>
              <a:path w="9144000" h="982979">
                <a:moveTo>
                  <a:pt x="9144000" y="982980"/>
                </a:moveTo>
                <a:lnTo>
                  <a:pt x="9144000" y="0"/>
                </a:lnTo>
                <a:lnTo>
                  <a:pt x="0" y="0"/>
                </a:lnTo>
                <a:lnTo>
                  <a:pt x="0" y="982980"/>
                </a:lnTo>
                <a:lnTo>
                  <a:pt x="9144000" y="98298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840739" y="6379717"/>
            <a:ext cx="110489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32767"/>
                </a:solidFill>
                <a:latin typeface="Arial"/>
                <a:cs typeface="Arial"/>
              </a:rPr>
              <a:t>.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132767"/>
                </a:solidFill>
                <a:latin typeface="Arial"/>
                <a:cs typeface="Arial"/>
              </a:rPr>
              <a:t>.</a:t>
            </a:r>
            <a:endParaRPr sz="24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8840216" y="6886447"/>
            <a:ext cx="223520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spc="-5" dirty="0">
                <a:solidFill>
                  <a:srgbClr val="132767"/>
                </a:solidFill>
                <a:latin typeface="Arial"/>
                <a:cs typeface="Arial"/>
              </a:rPr>
              <a:t>12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72638" y="1043432"/>
            <a:ext cx="589470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PHẠM HOẠT ĐỘNG CỦA</a:t>
            </a:r>
            <a:r>
              <a:rPr spc="-30" dirty="0"/>
              <a:t> </a:t>
            </a:r>
            <a:r>
              <a:rPr spc="-5" dirty="0"/>
              <a:t>BIẾN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57200" y="1436369"/>
            <a:ext cx="9144000" cy="2937510"/>
            <a:chOff x="457200" y="1436369"/>
            <a:chExt cx="9144000" cy="2937510"/>
          </a:xfrm>
        </p:grpSpPr>
        <p:sp>
          <p:nvSpPr>
            <p:cNvPr id="4" name="object 4"/>
            <p:cNvSpPr/>
            <p:nvPr/>
          </p:nvSpPr>
          <p:spPr>
            <a:xfrm>
              <a:off x="457200" y="1436369"/>
              <a:ext cx="9144000" cy="979169"/>
            </a:xfrm>
            <a:custGeom>
              <a:avLst/>
              <a:gdLst/>
              <a:ahLst/>
              <a:cxnLst/>
              <a:rect l="l" t="t" r="r" b="b"/>
              <a:pathLst>
                <a:path w="9144000" h="979169">
                  <a:moveTo>
                    <a:pt x="9144000" y="979169"/>
                  </a:moveTo>
                  <a:lnTo>
                    <a:pt x="9144000" y="0"/>
                  </a:lnTo>
                  <a:lnTo>
                    <a:pt x="0" y="0"/>
                  </a:lnTo>
                  <a:lnTo>
                    <a:pt x="0" y="979170"/>
                  </a:lnTo>
                  <a:lnTo>
                    <a:pt x="9144000" y="97916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7200" y="1436369"/>
              <a:ext cx="9143999" cy="138683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2000" y="1436369"/>
              <a:ext cx="8839200" cy="16383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7200" y="1572005"/>
              <a:ext cx="9144000" cy="76200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457200" y="2415539"/>
              <a:ext cx="9144000" cy="1958339"/>
            </a:xfrm>
            <a:custGeom>
              <a:avLst/>
              <a:gdLst/>
              <a:ahLst/>
              <a:cxnLst/>
              <a:rect l="l" t="t" r="r" b="b"/>
              <a:pathLst>
                <a:path w="9144000" h="1958339">
                  <a:moveTo>
                    <a:pt x="9144000" y="0"/>
                  </a:moveTo>
                  <a:lnTo>
                    <a:pt x="0" y="0"/>
                  </a:lnTo>
                  <a:lnTo>
                    <a:pt x="0" y="979170"/>
                  </a:lnTo>
                  <a:lnTo>
                    <a:pt x="0" y="1958340"/>
                  </a:lnTo>
                  <a:lnTo>
                    <a:pt x="9144000" y="1958340"/>
                  </a:lnTo>
                  <a:lnTo>
                    <a:pt x="9144000" y="979170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840739" y="1701038"/>
            <a:ext cx="4539615" cy="2951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60680" marR="2202180" indent="-348615">
              <a:lnSpc>
                <a:spcPct val="100000"/>
              </a:lnSpc>
              <a:spcBef>
                <a:spcPts val="100"/>
              </a:spcBef>
            </a:pPr>
            <a:r>
              <a:rPr sz="2400" b="1" u="heavy" dirty="0">
                <a:solidFill>
                  <a:srgbClr val="132767"/>
                </a:solidFill>
                <a:uFill>
                  <a:solidFill>
                    <a:srgbClr val="132767"/>
                  </a:solidFill>
                </a:uFill>
                <a:latin typeface="Arial"/>
                <a:cs typeface="Arial"/>
              </a:rPr>
              <a:t>Ví </a:t>
            </a:r>
            <a:r>
              <a:rPr sz="2400" b="1" u="heavy" spc="-5" dirty="0">
                <a:solidFill>
                  <a:srgbClr val="132767"/>
                </a:solidFill>
                <a:uFill>
                  <a:solidFill>
                    <a:srgbClr val="132767"/>
                  </a:solidFill>
                </a:uFill>
                <a:latin typeface="Arial"/>
                <a:cs typeface="Arial"/>
              </a:rPr>
              <a:t>dụ</a:t>
            </a:r>
            <a:r>
              <a:rPr sz="2400" spc="-5" dirty="0">
                <a:solidFill>
                  <a:srgbClr val="132767"/>
                </a:solidFill>
                <a:latin typeface="Arial"/>
                <a:cs typeface="Arial"/>
              </a:rPr>
              <a:t>: Biến</a:t>
            </a:r>
            <a:r>
              <a:rPr sz="2400" spc="-105" dirty="0">
                <a:solidFill>
                  <a:srgbClr val="132767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132767"/>
                </a:solidFill>
                <a:latin typeface="Arial"/>
                <a:cs typeface="Arial"/>
              </a:rPr>
              <a:t>static  void inc()</a:t>
            </a:r>
            <a:endParaRPr sz="2400">
              <a:latin typeface="Arial"/>
              <a:cs typeface="Arial"/>
            </a:endParaRPr>
          </a:p>
          <a:p>
            <a:pPr marL="360680">
              <a:lnSpc>
                <a:spcPct val="100000"/>
              </a:lnSpc>
            </a:pPr>
            <a:r>
              <a:rPr sz="2400" dirty="0">
                <a:solidFill>
                  <a:srgbClr val="132767"/>
                </a:solidFill>
                <a:latin typeface="Arial"/>
                <a:cs typeface="Arial"/>
              </a:rPr>
              <a:t>{</a:t>
            </a:r>
            <a:endParaRPr sz="2400">
              <a:latin typeface="Arial"/>
              <a:cs typeface="Arial"/>
            </a:endParaRPr>
          </a:p>
          <a:p>
            <a:pPr marL="927100">
              <a:lnSpc>
                <a:spcPct val="100000"/>
              </a:lnSpc>
            </a:pPr>
            <a:r>
              <a:rPr sz="2400" spc="-5" dirty="0">
                <a:solidFill>
                  <a:srgbClr val="132767"/>
                </a:solidFill>
                <a:latin typeface="Arial"/>
                <a:cs typeface="Arial"/>
              </a:rPr>
              <a:t>int</a:t>
            </a:r>
            <a:r>
              <a:rPr sz="2400" spc="-15" dirty="0">
                <a:solidFill>
                  <a:srgbClr val="132767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132767"/>
                </a:solidFill>
                <a:latin typeface="Arial"/>
                <a:cs typeface="Arial"/>
              </a:rPr>
              <a:t>j=1;</a:t>
            </a:r>
            <a:endParaRPr sz="2400">
              <a:latin typeface="Arial"/>
              <a:cs typeface="Arial"/>
            </a:endParaRPr>
          </a:p>
          <a:p>
            <a:pPr marL="927100" marR="1819275">
              <a:lnSpc>
                <a:spcPct val="100000"/>
              </a:lnSpc>
            </a:pPr>
            <a:r>
              <a:rPr sz="2400" spc="-5" dirty="0">
                <a:solidFill>
                  <a:srgbClr val="132767"/>
                </a:solidFill>
                <a:latin typeface="Arial"/>
                <a:cs typeface="Arial"/>
              </a:rPr>
              <a:t>static int</a:t>
            </a:r>
            <a:r>
              <a:rPr sz="2400" spc="-100" dirty="0">
                <a:solidFill>
                  <a:srgbClr val="132767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132767"/>
                </a:solidFill>
                <a:latin typeface="Arial"/>
                <a:cs typeface="Arial"/>
              </a:rPr>
              <a:t>k=1;  </a:t>
            </a:r>
            <a:r>
              <a:rPr sz="2400" dirty="0">
                <a:solidFill>
                  <a:srgbClr val="132767"/>
                </a:solidFill>
                <a:latin typeface="Arial"/>
                <a:cs typeface="Arial"/>
              </a:rPr>
              <a:t>j++;</a:t>
            </a:r>
            <a:endParaRPr sz="2400">
              <a:latin typeface="Arial"/>
              <a:cs typeface="Arial"/>
            </a:endParaRPr>
          </a:p>
          <a:p>
            <a:pPr marL="927100">
              <a:lnSpc>
                <a:spcPct val="100000"/>
              </a:lnSpc>
            </a:pPr>
            <a:r>
              <a:rPr sz="2400" dirty="0">
                <a:solidFill>
                  <a:srgbClr val="132767"/>
                </a:solidFill>
                <a:latin typeface="Arial"/>
                <a:cs typeface="Arial"/>
              </a:rPr>
              <a:t>k++;</a:t>
            </a:r>
            <a:endParaRPr sz="2400">
              <a:latin typeface="Arial"/>
              <a:cs typeface="Arial"/>
            </a:endParaRPr>
          </a:p>
          <a:p>
            <a:pPr marL="927100">
              <a:lnSpc>
                <a:spcPct val="100000"/>
              </a:lnSpc>
              <a:tabLst>
                <a:tab pos="2659380" algn="l"/>
              </a:tabLst>
            </a:pPr>
            <a:r>
              <a:rPr sz="2400" spc="-5" dirty="0">
                <a:solidFill>
                  <a:srgbClr val="132767"/>
                </a:solidFill>
                <a:latin typeface="Arial"/>
                <a:cs typeface="Arial"/>
              </a:rPr>
              <a:t>printf("j: </a:t>
            </a:r>
            <a:r>
              <a:rPr sz="2400" dirty="0">
                <a:solidFill>
                  <a:srgbClr val="132767"/>
                </a:solidFill>
                <a:latin typeface="Arial"/>
                <a:cs typeface="Arial"/>
              </a:rPr>
              <a:t>%d	k: </a:t>
            </a:r>
            <a:r>
              <a:rPr sz="2400" spc="-5" dirty="0">
                <a:solidFill>
                  <a:srgbClr val="132767"/>
                </a:solidFill>
                <a:latin typeface="Arial"/>
                <a:cs typeface="Arial"/>
              </a:rPr>
              <a:t>%d\n", </a:t>
            </a:r>
            <a:r>
              <a:rPr sz="2400" dirty="0">
                <a:solidFill>
                  <a:srgbClr val="132767"/>
                </a:solidFill>
                <a:latin typeface="Arial"/>
                <a:cs typeface="Arial"/>
              </a:rPr>
              <a:t>j,</a:t>
            </a:r>
            <a:r>
              <a:rPr sz="2400" spc="-90" dirty="0">
                <a:solidFill>
                  <a:srgbClr val="132767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132767"/>
                </a:solidFill>
                <a:latin typeface="Arial"/>
                <a:cs typeface="Arial"/>
              </a:rPr>
              <a:t>k);</a:t>
            </a:r>
            <a:endParaRPr sz="24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188974" y="4627117"/>
            <a:ext cx="88836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32767"/>
                </a:solidFill>
                <a:latin typeface="Arial"/>
                <a:cs typeface="Arial"/>
              </a:rPr>
              <a:t>}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132767"/>
                </a:solidFill>
                <a:latin typeface="Arial"/>
                <a:cs typeface="Arial"/>
              </a:rPr>
              <a:t>main()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11" name="object 1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576828" y="5067300"/>
            <a:ext cx="5801106" cy="285749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3660140" y="5095747"/>
            <a:ext cx="56057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132767"/>
                </a:solidFill>
                <a:latin typeface="Arial"/>
                <a:cs typeface="Arial"/>
              </a:rPr>
              <a:t>Khi chạy chương trình sẽ cho kết</a:t>
            </a:r>
            <a:r>
              <a:rPr sz="2400" b="1" spc="-50" dirty="0">
                <a:solidFill>
                  <a:srgbClr val="132767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132767"/>
                </a:solidFill>
                <a:latin typeface="Arial"/>
                <a:cs typeface="Arial"/>
              </a:rPr>
              <a:t>quả:</a:t>
            </a:r>
            <a:endParaRPr sz="24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57200" y="5353050"/>
            <a:ext cx="9144000" cy="979169"/>
          </a:xfrm>
          <a:custGeom>
            <a:avLst/>
            <a:gdLst/>
            <a:ahLst/>
            <a:cxnLst/>
            <a:rect l="l" t="t" r="r" b="b"/>
            <a:pathLst>
              <a:path w="9144000" h="979170">
                <a:moveTo>
                  <a:pt x="9144000" y="979170"/>
                </a:moveTo>
                <a:lnTo>
                  <a:pt x="9144000" y="0"/>
                </a:lnTo>
                <a:lnTo>
                  <a:pt x="0" y="0"/>
                </a:lnTo>
                <a:lnTo>
                  <a:pt x="0" y="979170"/>
                </a:lnTo>
                <a:lnTo>
                  <a:pt x="9144000" y="97917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188974" y="5358638"/>
            <a:ext cx="1276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32767"/>
                </a:solidFill>
                <a:latin typeface="Arial"/>
                <a:cs typeface="Arial"/>
              </a:rPr>
              <a:t>{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457200" y="5353050"/>
            <a:ext cx="9144000" cy="1962150"/>
            <a:chOff x="457200" y="5353050"/>
            <a:chExt cx="9144000" cy="1962150"/>
          </a:xfrm>
        </p:grpSpPr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576827" y="5353050"/>
              <a:ext cx="9906" cy="979170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368028" y="5353050"/>
              <a:ext cx="9905" cy="979170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457200" y="6332219"/>
              <a:ext cx="9144000" cy="982980"/>
            </a:xfrm>
            <a:custGeom>
              <a:avLst/>
              <a:gdLst/>
              <a:ahLst/>
              <a:cxnLst/>
              <a:rect l="l" t="t" r="r" b="b"/>
              <a:pathLst>
                <a:path w="9144000" h="982979">
                  <a:moveTo>
                    <a:pt x="9144000" y="982980"/>
                  </a:moveTo>
                  <a:lnTo>
                    <a:pt x="9144000" y="0"/>
                  </a:lnTo>
                  <a:lnTo>
                    <a:pt x="0" y="0"/>
                  </a:lnTo>
                  <a:lnTo>
                    <a:pt x="0" y="982980"/>
                  </a:lnTo>
                  <a:lnTo>
                    <a:pt x="9144000" y="98298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1755139" y="5724397"/>
            <a:ext cx="701675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132767"/>
                </a:solidFill>
                <a:latin typeface="Arial"/>
                <a:cs typeface="Arial"/>
              </a:rPr>
              <a:t>inc();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132767"/>
                </a:solidFill>
                <a:latin typeface="Arial"/>
                <a:cs typeface="Arial"/>
              </a:rPr>
              <a:t>inc();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132767"/>
                </a:solidFill>
                <a:latin typeface="Arial"/>
                <a:cs typeface="Arial"/>
              </a:rPr>
              <a:t>inc();</a:t>
            </a:r>
            <a:endParaRPr sz="24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188974" y="6821676"/>
            <a:ext cx="1276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32767"/>
                </a:solidFill>
                <a:latin typeface="Arial"/>
                <a:cs typeface="Arial"/>
              </a:rPr>
              <a:t>}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21" name="object 2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3576828" y="6332220"/>
            <a:ext cx="5801105" cy="683514"/>
          </a:xfrm>
          <a:prstGeom prst="rect">
            <a:avLst/>
          </a:prstGeom>
        </p:spPr>
      </p:pic>
      <p:sp>
        <p:nvSpPr>
          <p:cNvPr id="22" name="object 22"/>
          <p:cNvSpPr txBox="1"/>
          <p:nvPr/>
        </p:nvSpPr>
        <p:spPr>
          <a:xfrm>
            <a:off x="3660140" y="5461507"/>
            <a:ext cx="1464945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27100" algn="l"/>
              </a:tabLst>
            </a:pPr>
            <a:r>
              <a:rPr sz="2400" b="1" spc="-5" dirty="0">
                <a:solidFill>
                  <a:srgbClr val="132767"/>
                </a:solidFill>
                <a:latin typeface="Arial"/>
                <a:cs typeface="Arial"/>
              </a:rPr>
              <a:t>j:</a:t>
            </a:r>
            <a:r>
              <a:rPr sz="2400" b="1" spc="-10" dirty="0">
                <a:solidFill>
                  <a:srgbClr val="132767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132767"/>
                </a:solidFill>
                <a:latin typeface="Arial"/>
                <a:cs typeface="Arial"/>
              </a:rPr>
              <a:t>2	</a:t>
            </a:r>
            <a:r>
              <a:rPr sz="2400" b="1" spc="-5" dirty="0">
                <a:solidFill>
                  <a:srgbClr val="132767"/>
                </a:solidFill>
                <a:latin typeface="Arial"/>
                <a:cs typeface="Arial"/>
              </a:rPr>
              <a:t>k:</a:t>
            </a:r>
            <a:r>
              <a:rPr sz="2400" b="1" spc="-110" dirty="0">
                <a:solidFill>
                  <a:srgbClr val="132767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132767"/>
                </a:solidFill>
                <a:latin typeface="Arial"/>
                <a:cs typeface="Arial"/>
              </a:rPr>
              <a:t>2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tabLst>
                <a:tab pos="927100" algn="l"/>
              </a:tabLst>
            </a:pPr>
            <a:r>
              <a:rPr sz="2400" b="1" spc="-5" dirty="0">
                <a:solidFill>
                  <a:srgbClr val="132767"/>
                </a:solidFill>
                <a:latin typeface="Arial"/>
                <a:cs typeface="Arial"/>
              </a:rPr>
              <a:t>j:</a:t>
            </a:r>
            <a:r>
              <a:rPr sz="2400" b="1" spc="-10" dirty="0">
                <a:solidFill>
                  <a:srgbClr val="132767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132767"/>
                </a:solidFill>
                <a:latin typeface="Arial"/>
                <a:cs typeface="Arial"/>
              </a:rPr>
              <a:t>2	</a:t>
            </a:r>
            <a:r>
              <a:rPr sz="2400" b="1" spc="-5" dirty="0">
                <a:solidFill>
                  <a:srgbClr val="132767"/>
                </a:solidFill>
                <a:latin typeface="Arial"/>
                <a:cs typeface="Arial"/>
              </a:rPr>
              <a:t>k:</a:t>
            </a:r>
            <a:r>
              <a:rPr sz="2400" b="1" spc="-110" dirty="0">
                <a:solidFill>
                  <a:srgbClr val="132767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132767"/>
                </a:solidFill>
                <a:latin typeface="Arial"/>
                <a:cs typeface="Arial"/>
              </a:rPr>
              <a:t>3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tabLst>
                <a:tab pos="926465" algn="l"/>
              </a:tabLst>
            </a:pPr>
            <a:r>
              <a:rPr sz="2400" b="1" spc="-5" dirty="0">
                <a:solidFill>
                  <a:srgbClr val="132767"/>
                </a:solidFill>
                <a:latin typeface="Arial"/>
                <a:cs typeface="Arial"/>
              </a:rPr>
              <a:t>j:</a:t>
            </a:r>
            <a:r>
              <a:rPr sz="2400" b="1" spc="-15" dirty="0">
                <a:solidFill>
                  <a:srgbClr val="132767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132767"/>
                </a:solidFill>
                <a:latin typeface="Arial"/>
                <a:cs typeface="Arial"/>
              </a:rPr>
              <a:t>2	</a:t>
            </a:r>
            <a:r>
              <a:rPr sz="2400" b="1" spc="-5" dirty="0">
                <a:solidFill>
                  <a:srgbClr val="132767"/>
                </a:solidFill>
                <a:latin typeface="Arial"/>
                <a:cs typeface="Arial"/>
              </a:rPr>
              <a:t>k:</a:t>
            </a:r>
            <a:r>
              <a:rPr sz="2400" b="1" spc="-100" dirty="0">
                <a:solidFill>
                  <a:srgbClr val="132767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132767"/>
                </a:solidFill>
                <a:latin typeface="Arial"/>
                <a:cs typeface="Arial"/>
              </a:rPr>
              <a:t>4</a:t>
            </a:r>
            <a:endParaRPr sz="24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8840216" y="6886447"/>
            <a:ext cx="223520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spc="-5" dirty="0">
                <a:solidFill>
                  <a:srgbClr val="132767"/>
                </a:solidFill>
                <a:latin typeface="Arial"/>
                <a:cs typeface="Arial"/>
              </a:rPr>
              <a:t>13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13452" y="1043432"/>
            <a:ext cx="262191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HÀM ĐỆ</a:t>
            </a:r>
            <a:r>
              <a:rPr spc="-70" dirty="0"/>
              <a:t> </a:t>
            </a:r>
            <a:r>
              <a:rPr spc="-5" dirty="0"/>
              <a:t>QUY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57200" y="1436369"/>
            <a:ext cx="9144000" cy="979169"/>
            <a:chOff x="457200" y="1436369"/>
            <a:chExt cx="9144000" cy="979169"/>
          </a:xfrm>
        </p:grpSpPr>
        <p:sp>
          <p:nvSpPr>
            <p:cNvPr id="4" name="object 4"/>
            <p:cNvSpPr/>
            <p:nvPr/>
          </p:nvSpPr>
          <p:spPr>
            <a:xfrm>
              <a:off x="457200" y="1436369"/>
              <a:ext cx="9144000" cy="979169"/>
            </a:xfrm>
            <a:custGeom>
              <a:avLst/>
              <a:gdLst/>
              <a:ahLst/>
              <a:cxnLst/>
              <a:rect l="l" t="t" r="r" b="b"/>
              <a:pathLst>
                <a:path w="9144000" h="979169">
                  <a:moveTo>
                    <a:pt x="9144000" y="979169"/>
                  </a:moveTo>
                  <a:lnTo>
                    <a:pt x="9144000" y="0"/>
                  </a:lnTo>
                  <a:lnTo>
                    <a:pt x="0" y="0"/>
                  </a:lnTo>
                  <a:lnTo>
                    <a:pt x="0" y="979170"/>
                  </a:lnTo>
                  <a:lnTo>
                    <a:pt x="9144000" y="97916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7200" y="1436369"/>
              <a:ext cx="9143999" cy="138683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2000" y="1436369"/>
              <a:ext cx="8839200" cy="16383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7200" y="1572005"/>
              <a:ext cx="9144000" cy="76200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841502" y="1776475"/>
            <a:ext cx="409003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50" dirty="0">
                <a:solidFill>
                  <a:srgbClr val="184BB2"/>
                </a:solidFill>
                <a:latin typeface="Wingdings"/>
                <a:cs typeface="Wingdings"/>
              </a:rPr>
              <a:t></a:t>
            </a:r>
            <a:r>
              <a:rPr sz="2800" spc="50" dirty="0">
                <a:solidFill>
                  <a:srgbClr val="132767"/>
                </a:solidFill>
                <a:latin typeface="Arial"/>
                <a:cs typeface="Arial"/>
              </a:rPr>
              <a:t>Một </a:t>
            </a:r>
            <a:r>
              <a:rPr sz="2800" dirty="0">
                <a:solidFill>
                  <a:srgbClr val="132767"/>
                </a:solidFill>
                <a:latin typeface="Arial"/>
                <a:cs typeface="Arial"/>
              </a:rPr>
              <a:t>số hình ảnh đệ</a:t>
            </a:r>
            <a:r>
              <a:rPr sz="2800" spc="-140" dirty="0">
                <a:solidFill>
                  <a:srgbClr val="132767"/>
                </a:solidFill>
                <a:latin typeface="Arial"/>
                <a:cs typeface="Arial"/>
              </a:rPr>
              <a:t> </a:t>
            </a:r>
            <a:r>
              <a:rPr sz="2800" spc="-75" dirty="0">
                <a:solidFill>
                  <a:srgbClr val="132767"/>
                </a:solidFill>
                <a:latin typeface="Arial"/>
                <a:cs typeface="Arial"/>
              </a:rPr>
              <a:t>quy</a:t>
            </a:r>
            <a:endParaRPr sz="2800">
              <a:latin typeface="Arial"/>
              <a:cs typeface="Arial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1373124" y="1752600"/>
            <a:ext cx="8152130" cy="2449830"/>
            <a:chOff x="1373124" y="1752600"/>
            <a:chExt cx="8152130" cy="2449830"/>
          </a:xfrm>
        </p:grpSpPr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95800" y="2213609"/>
              <a:ext cx="2298191" cy="1988819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857999" y="1752600"/>
              <a:ext cx="2667000" cy="2392679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73124" y="2292095"/>
              <a:ext cx="2505455" cy="1472184"/>
            </a:xfrm>
            <a:prstGeom prst="rect">
              <a:avLst/>
            </a:prstGeom>
          </p:spPr>
        </p:pic>
      </p:grpSp>
      <p:sp>
        <p:nvSpPr>
          <p:cNvPr id="13" name="object 13"/>
          <p:cNvSpPr/>
          <p:nvPr/>
        </p:nvSpPr>
        <p:spPr>
          <a:xfrm>
            <a:off x="457200" y="5353050"/>
            <a:ext cx="9144000" cy="979169"/>
          </a:xfrm>
          <a:custGeom>
            <a:avLst/>
            <a:gdLst/>
            <a:ahLst/>
            <a:cxnLst/>
            <a:rect l="l" t="t" r="r" b="b"/>
            <a:pathLst>
              <a:path w="9144000" h="979170">
                <a:moveTo>
                  <a:pt x="9144000" y="979170"/>
                </a:moveTo>
                <a:lnTo>
                  <a:pt x="9144000" y="0"/>
                </a:lnTo>
                <a:lnTo>
                  <a:pt x="0" y="0"/>
                </a:lnTo>
                <a:lnTo>
                  <a:pt x="0" y="979170"/>
                </a:lnTo>
                <a:lnTo>
                  <a:pt x="9144000" y="97917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841502" y="3741461"/>
            <a:ext cx="8375650" cy="2948305"/>
          </a:xfrm>
          <a:prstGeom prst="rect">
            <a:avLst/>
          </a:prstGeom>
        </p:spPr>
        <p:txBody>
          <a:bodyPr vert="horz" wrap="square" lIns="0" tIns="958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5"/>
              </a:spcBef>
            </a:pPr>
            <a:r>
              <a:rPr sz="2800" spc="35" dirty="0">
                <a:solidFill>
                  <a:srgbClr val="184BB2"/>
                </a:solidFill>
                <a:latin typeface="Wingdings"/>
                <a:cs typeface="Wingdings"/>
              </a:rPr>
              <a:t></a:t>
            </a:r>
            <a:r>
              <a:rPr sz="2800" b="1" spc="35" dirty="0">
                <a:solidFill>
                  <a:srgbClr val="132767"/>
                </a:solidFill>
                <a:latin typeface="Arial"/>
                <a:cs typeface="Arial"/>
              </a:rPr>
              <a:t>Khái</a:t>
            </a:r>
            <a:r>
              <a:rPr sz="2800" b="1" spc="-10" dirty="0">
                <a:solidFill>
                  <a:srgbClr val="132767"/>
                </a:solidFill>
                <a:latin typeface="Arial"/>
                <a:cs typeface="Arial"/>
              </a:rPr>
              <a:t> </a:t>
            </a:r>
            <a:r>
              <a:rPr sz="2800" b="1" spc="-5" dirty="0">
                <a:solidFill>
                  <a:srgbClr val="132767"/>
                </a:solidFill>
                <a:latin typeface="Arial"/>
                <a:cs typeface="Arial"/>
              </a:rPr>
              <a:t>niệm</a:t>
            </a:r>
            <a:r>
              <a:rPr sz="2800" spc="-5" dirty="0">
                <a:solidFill>
                  <a:srgbClr val="132767"/>
                </a:solidFill>
                <a:latin typeface="Arial"/>
                <a:cs typeface="Arial"/>
              </a:rPr>
              <a:t>:</a:t>
            </a:r>
            <a:endParaRPr sz="2800">
              <a:latin typeface="Arial"/>
              <a:cs typeface="Arial"/>
            </a:endParaRPr>
          </a:p>
          <a:p>
            <a:pPr marL="578485" marR="5080" indent="-219075">
              <a:lnSpc>
                <a:spcPct val="100000"/>
              </a:lnSpc>
              <a:spcBef>
                <a:spcPts val="565"/>
              </a:spcBef>
              <a:buClr>
                <a:srgbClr val="184BB2"/>
              </a:buClr>
              <a:buFont typeface="Wingdings"/>
              <a:buChar char=""/>
              <a:tabLst>
                <a:tab pos="579120" algn="l"/>
              </a:tabLst>
            </a:pPr>
            <a:r>
              <a:rPr sz="2400" i="1" spc="-5" dirty="0">
                <a:solidFill>
                  <a:srgbClr val="132767"/>
                </a:solidFill>
                <a:latin typeface="Times New Roman"/>
                <a:cs typeface="Times New Roman"/>
              </a:rPr>
              <a:t>Một </a:t>
            </a:r>
            <a:r>
              <a:rPr sz="2400" i="1" dirty="0">
                <a:solidFill>
                  <a:srgbClr val="132767"/>
                </a:solidFill>
                <a:latin typeface="Times New Roman"/>
                <a:cs typeface="Times New Roman"/>
              </a:rPr>
              <a:t>đối </a:t>
            </a:r>
            <a:r>
              <a:rPr sz="2400" i="1" spc="-5" dirty="0">
                <a:solidFill>
                  <a:srgbClr val="132767"/>
                </a:solidFill>
                <a:latin typeface="Times New Roman"/>
                <a:cs typeface="Times New Roman"/>
              </a:rPr>
              <a:t>tượng được gọi là </a:t>
            </a:r>
            <a:r>
              <a:rPr sz="2400" b="1" i="1" spc="-5" dirty="0">
                <a:solidFill>
                  <a:srgbClr val="132767"/>
                </a:solidFill>
                <a:latin typeface="Times New Roman"/>
                <a:cs typeface="Times New Roman"/>
              </a:rPr>
              <a:t>đệ quy </a:t>
            </a:r>
            <a:r>
              <a:rPr sz="2400" i="1" dirty="0">
                <a:solidFill>
                  <a:srgbClr val="132767"/>
                </a:solidFill>
                <a:latin typeface="Times New Roman"/>
                <a:cs typeface="Times New Roman"/>
              </a:rPr>
              <a:t>nếu nó </a:t>
            </a:r>
            <a:r>
              <a:rPr sz="2400" i="1" spc="-5" dirty="0">
                <a:solidFill>
                  <a:srgbClr val="132767"/>
                </a:solidFill>
                <a:latin typeface="Times New Roman"/>
                <a:cs typeface="Times New Roman"/>
              </a:rPr>
              <a:t>hoặc </a:t>
            </a:r>
            <a:r>
              <a:rPr sz="2400" i="1" dirty="0">
                <a:solidFill>
                  <a:srgbClr val="132767"/>
                </a:solidFill>
                <a:latin typeface="Times New Roman"/>
                <a:cs typeface="Times New Roman"/>
              </a:rPr>
              <a:t>một </a:t>
            </a:r>
            <a:r>
              <a:rPr sz="2400" i="1" spc="-5" dirty="0">
                <a:solidFill>
                  <a:srgbClr val="132767"/>
                </a:solidFill>
                <a:latin typeface="Times New Roman"/>
                <a:cs typeface="Times New Roman"/>
              </a:rPr>
              <a:t>phần của  </a:t>
            </a:r>
            <a:r>
              <a:rPr sz="2400" i="1" dirty="0">
                <a:solidFill>
                  <a:srgbClr val="132767"/>
                </a:solidFill>
                <a:latin typeface="Times New Roman"/>
                <a:cs typeface="Times New Roman"/>
              </a:rPr>
              <a:t>nó </a:t>
            </a:r>
            <a:r>
              <a:rPr sz="2400" b="1" i="1" dirty="0">
                <a:solidFill>
                  <a:srgbClr val="132767"/>
                </a:solidFill>
                <a:latin typeface="Times New Roman"/>
                <a:cs typeface="Times New Roman"/>
              </a:rPr>
              <a:t>được </a:t>
            </a:r>
            <a:r>
              <a:rPr sz="2400" b="1" i="1" spc="-5" dirty="0">
                <a:solidFill>
                  <a:srgbClr val="132767"/>
                </a:solidFill>
                <a:latin typeface="Times New Roman"/>
                <a:cs typeface="Times New Roman"/>
              </a:rPr>
              <a:t>định nghĩa thông qua chính</a:t>
            </a:r>
            <a:r>
              <a:rPr sz="2400" b="1" i="1" spc="10" dirty="0">
                <a:solidFill>
                  <a:srgbClr val="132767"/>
                </a:solidFill>
                <a:latin typeface="Times New Roman"/>
                <a:cs typeface="Times New Roman"/>
              </a:rPr>
              <a:t> </a:t>
            </a:r>
            <a:r>
              <a:rPr sz="2400" b="1" i="1" spc="-5" dirty="0">
                <a:solidFill>
                  <a:srgbClr val="132767"/>
                </a:solidFill>
                <a:latin typeface="Times New Roman"/>
                <a:cs typeface="Times New Roman"/>
              </a:rPr>
              <a:t>nó</a:t>
            </a:r>
            <a:r>
              <a:rPr sz="2400" i="1" spc="-5" dirty="0">
                <a:solidFill>
                  <a:srgbClr val="132767"/>
                </a:solidFill>
                <a:latin typeface="Times New Roman"/>
                <a:cs typeface="Times New Roman"/>
              </a:rPr>
              <a:t>.</a:t>
            </a:r>
            <a:endParaRPr sz="2400">
              <a:latin typeface="Times New Roman"/>
              <a:cs typeface="Times New Roman"/>
            </a:endParaRPr>
          </a:p>
          <a:p>
            <a:pPr marL="578485" marR="5080" indent="-219075">
              <a:lnSpc>
                <a:spcPct val="100000"/>
              </a:lnSpc>
              <a:spcBef>
                <a:spcPts val="575"/>
              </a:spcBef>
              <a:buClr>
                <a:srgbClr val="184BB2"/>
              </a:buClr>
              <a:buFont typeface="Wingdings"/>
              <a:buChar char=""/>
              <a:tabLst>
                <a:tab pos="579120" algn="l"/>
              </a:tabLst>
            </a:pPr>
            <a:r>
              <a:rPr sz="2400" i="1" dirty="0">
                <a:solidFill>
                  <a:srgbClr val="132767"/>
                </a:solidFill>
                <a:latin typeface="Times New Roman"/>
                <a:cs typeface="Times New Roman"/>
              </a:rPr>
              <a:t>Nếu </a:t>
            </a:r>
            <a:r>
              <a:rPr sz="2400" i="1" spc="-5" dirty="0">
                <a:solidFill>
                  <a:srgbClr val="132767"/>
                </a:solidFill>
                <a:latin typeface="Times New Roman"/>
                <a:cs typeface="Times New Roman"/>
              </a:rPr>
              <a:t>lời giải </a:t>
            </a:r>
            <a:r>
              <a:rPr sz="2400" i="1" dirty="0">
                <a:solidFill>
                  <a:srgbClr val="132767"/>
                </a:solidFill>
                <a:latin typeface="Times New Roman"/>
                <a:cs typeface="Times New Roman"/>
              </a:rPr>
              <a:t>của bài </a:t>
            </a:r>
            <a:r>
              <a:rPr sz="2400" i="1" spc="-5" dirty="0">
                <a:solidFill>
                  <a:srgbClr val="132767"/>
                </a:solidFill>
                <a:latin typeface="Times New Roman"/>
                <a:cs typeface="Times New Roman"/>
              </a:rPr>
              <a:t>toán </a:t>
            </a:r>
            <a:r>
              <a:rPr sz="2400" i="1" dirty="0">
                <a:solidFill>
                  <a:srgbClr val="132767"/>
                </a:solidFill>
                <a:latin typeface="Times New Roman"/>
                <a:cs typeface="Times New Roman"/>
              </a:rPr>
              <a:t>T </a:t>
            </a:r>
            <a:r>
              <a:rPr sz="2400" i="1" spc="-5" dirty="0">
                <a:solidFill>
                  <a:srgbClr val="132767"/>
                </a:solidFill>
                <a:latin typeface="Times New Roman"/>
                <a:cs typeface="Times New Roman"/>
              </a:rPr>
              <a:t>được thực hiện </a:t>
            </a:r>
            <a:r>
              <a:rPr sz="2400" i="1" dirty="0">
                <a:solidFill>
                  <a:srgbClr val="132767"/>
                </a:solidFill>
                <a:latin typeface="Times New Roman"/>
                <a:cs typeface="Times New Roman"/>
              </a:rPr>
              <a:t>bằng </a:t>
            </a:r>
            <a:r>
              <a:rPr sz="2400" i="1" spc="-5" dirty="0">
                <a:solidFill>
                  <a:srgbClr val="132767"/>
                </a:solidFill>
                <a:latin typeface="Times New Roman"/>
                <a:cs typeface="Times New Roman"/>
              </a:rPr>
              <a:t>lời giải của  bài toán T’ (có </a:t>
            </a:r>
            <a:r>
              <a:rPr sz="2400" i="1" dirty="0">
                <a:solidFill>
                  <a:srgbClr val="132767"/>
                </a:solidFill>
                <a:latin typeface="Times New Roman"/>
                <a:cs typeface="Times New Roman"/>
              </a:rPr>
              <a:t>dạng </a:t>
            </a:r>
            <a:r>
              <a:rPr sz="2400" i="1" spc="-5" dirty="0">
                <a:solidFill>
                  <a:srgbClr val="132767"/>
                </a:solidFill>
                <a:latin typeface="Times New Roman"/>
                <a:cs typeface="Times New Roman"/>
              </a:rPr>
              <a:t>giống T) thì </a:t>
            </a:r>
            <a:r>
              <a:rPr sz="2400" i="1" dirty="0">
                <a:solidFill>
                  <a:srgbClr val="132767"/>
                </a:solidFill>
                <a:latin typeface="Times New Roman"/>
                <a:cs typeface="Times New Roman"/>
              </a:rPr>
              <a:t>đó </a:t>
            </a:r>
            <a:r>
              <a:rPr sz="2400" i="1" spc="-5" dirty="0">
                <a:solidFill>
                  <a:srgbClr val="132767"/>
                </a:solidFill>
                <a:latin typeface="Times New Roman"/>
                <a:cs typeface="Times New Roman"/>
              </a:rPr>
              <a:t>là </a:t>
            </a:r>
            <a:r>
              <a:rPr sz="2400" i="1" dirty="0">
                <a:solidFill>
                  <a:srgbClr val="132767"/>
                </a:solidFill>
                <a:latin typeface="Times New Roman"/>
                <a:cs typeface="Times New Roman"/>
              </a:rPr>
              <a:t>một </a:t>
            </a:r>
            <a:r>
              <a:rPr sz="2400" b="1" i="1" spc="-5" dirty="0">
                <a:solidFill>
                  <a:srgbClr val="132767"/>
                </a:solidFill>
                <a:latin typeface="Times New Roman"/>
                <a:cs typeface="Times New Roman"/>
              </a:rPr>
              <a:t>lời giải </a:t>
            </a:r>
            <a:r>
              <a:rPr sz="2400" b="1" i="1" dirty="0">
                <a:solidFill>
                  <a:srgbClr val="132767"/>
                </a:solidFill>
                <a:latin typeface="Times New Roman"/>
                <a:cs typeface="Times New Roman"/>
              </a:rPr>
              <a:t>đệ</a:t>
            </a:r>
            <a:r>
              <a:rPr sz="2400" b="1" i="1" spc="-35" dirty="0">
                <a:solidFill>
                  <a:srgbClr val="132767"/>
                </a:solidFill>
                <a:latin typeface="Times New Roman"/>
                <a:cs typeface="Times New Roman"/>
              </a:rPr>
              <a:t> </a:t>
            </a:r>
            <a:r>
              <a:rPr sz="2400" b="1" i="1" spc="-5" dirty="0">
                <a:solidFill>
                  <a:srgbClr val="132767"/>
                </a:solidFill>
                <a:latin typeface="Times New Roman"/>
                <a:cs typeface="Times New Roman"/>
              </a:rPr>
              <a:t>quy</a:t>
            </a:r>
            <a:r>
              <a:rPr sz="2400" i="1" spc="-5" dirty="0">
                <a:solidFill>
                  <a:srgbClr val="132767"/>
                </a:solidFill>
                <a:latin typeface="Times New Roman"/>
                <a:cs typeface="Times New Roman"/>
              </a:rPr>
              <a:t>.</a:t>
            </a:r>
            <a:endParaRPr sz="2400">
              <a:latin typeface="Times New Roman"/>
              <a:cs typeface="Times New Roman"/>
            </a:endParaRPr>
          </a:p>
          <a:p>
            <a:pPr marL="578485" indent="-219075">
              <a:lnSpc>
                <a:spcPct val="100000"/>
              </a:lnSpc>
              <a:spcBef>
                <a:spcPts val="575"/>
              </a:spcBef>
              <a:buClr>
                <a:srgbClr val="184BB2"/>
              </a:buClr>
              <a:buFont typeface="Wingdings"/>
              <a:buChar char=""/>
              <a:tabLst>
                <a:tab pos="579120" algn="l"/>
              </a:tabLst>
            </a:pPr>
            <a:r>
              <a:rPr sz="2400" i="1" spc="-5" dirty="0">
                <a:solidFill>
                  <a:srgbClr val="132767"/>
                </a:solidFill>
                <a:latin typeface="Times New Roman"/>
                <a:cs typeface="Times New Roman"/>
              </a:rPr>
              <a:t>Giải</a:t>
            </a:r>
            <a:r>
              <a:rPr sz="2400" i="1" spc="185" dirty="0">
                <a:solidFill>
                  <a:srgbClr val="132767"/>
                </a:solidFill>
                <a:latin typeface="Times New Roman"/>
                <a:cs typeface="Times New Roman"/>
              </a:rPr>
              <a:t> </a:t>
            </a:r>
            <a:r>
              <a:rPr sz="2400" i="1" spc="-5" dirty="0">
                <a:solidFill>
                  <a:srgbClr val="132767"/>
                </a:solidFill>
                <a:latin typeface="Times New Roman"/>
                <a:cs typeface="Times New Roman"/>
              </a:rPr>
              <a:t>thuật</a:t>
            </a:r>
            <a:r>
              <a:rPr sz="2400" i="1" spc="185" dirty="0">
                <a:solidFill>
                  <a:srgbClr val="132767"/>
                </a:solidFill>
                <a:latin typeface="Times New Roman"/>
                <a:cs typeface="Times New Roman"/>
              </a:rPr>
              <a:t> </a:t>
            </a:r>
            <a:r>
              <a:rPr sz="2400" i="1" spc="-5" dirty="0">
                <a:solidFill>
                  <a:srgbClr val="132767"/>
                </a:solidFill>
                <a:latin typeface="Times New Roman"/>
                <a:cs typeface="Times New Roman"/>
              </a:rPr>
              <a:t>tương</a:t>
            </a:r>
            <a:r>
              <a:rPr sz="2400" i="1" spc="190" dirty="0">
                <a:solidFill>
                  <a:srgbClr val="132767"/>
                </a:solidFill>
                <a:latin typeface="Times New Roman"/>
                <a:cs typeface="Times New Roman"/>
              </a:rPr>
              <a:t> </a:t>
            </a:r>
            <a:r>
              <a:rPr sz="2400" i="1" spc="-5" dirty="0">
                <a:solidFill>
                  <a:srgbClr val="132767"/>
                </a:solidFill>
                <a:latin typeface="Times New Roman"/>
                <a:cs typeface="Times New Roman"/>
              </a:rPr>
              <a:t>ứng</a:t>
            </a:r>
            <a:r>
              <a:rPr sz="2400" i="1" spc="190" dirty="0">
                <a:solidFill>
                  <a:srgbClr val="132767"/>
                </a:solidFill>
                <a:latin typeface="Times New Roman"/>
                <a:cs typeface="Times New Roman"/>
              </a:rPr>
              <a:t> </a:t>
            </a:r>
            <a:r>
              <a:rPr sz="2400" i="1" spc="-5" dirty="0">
                <a:solidFill>
                  <a:srgbClr val="132767"/>
                </a:solidFill>
                <a:latin typeface="Times New Roman"/>
                <a:cs typeface="Times New Roman"/>
              </a:rPr>
              <a:t>với</a:t>
            </a:r>
            <a:r>
              <a:rPr sz="2400" i="1" spc="185" dirty="0">
                <a:solidFill>
                  <a:srgbClr val="132767"/>
                </a:solidFill>
                <a:latin typeface="Times New Roman"/>
                <a:cs typeface="Times New Roman"/>
              </a:rPr>
              <a:t> </a:t>
            </a:r>
            <a:r>
              <a:rPr sz="2400" i="1" spc="-5" dirty="0">
                <a:solidFill>
                  <a:srgbClr val="132767"/>
                </a:solidFill>
                <a:latin typeface="Times New Roman"/>
                <a:cs typeface="Times New Roman"/>
              </a:rPr>
              <a:t>lời</a:t>
            </a:r>
            <a:r>
              <a:rPr sz="2400" i="1" spc="180" dirty="0">
                <a:solidFill>
                  <a:srgbClr val="132767"/>
                </a:solidFill>
                <a:latin typeface="Times New Roman"/>
                <a:cs typeface="Times New Roman"/>
              </a:rPr>
              <a:t> </a:t>
            </a:r>
            <a:r>
              <a:rPr sz="2400" i="1" spc="-5" dirty="0">
                <a:solidFill>
                  <a:srgbClr val="132767"/>
                </a:solidFill>
                <a:latin typeface="Times New Roman"/>
                <a:cs typeface="Times New Roman"/>
              </a:rPr>
              <a:t>giải</a:t>
            </a:r>
            <a:r>
              <a:rPr sz="2400" i="1" spc="185" dirty="0">
                <a:solidFill>
                  <a:srgbClr val="132767"/>
                </a:solidFill>
                <a:latin typeface="Times New Roman"/>
                <a:cs typeface="Times New Roman"/>
              </a:rPr>
              <a:t> </a:t>
            </a:r>
            <a:r>
              <a:rPr sz="2400" i="1" spc="-5" dirty="0">
                <a:solidFill>
                  <a:srgbClr val="132767"/>
                </a:solidFill>
                <a:latin typeface="Times New Roman"/>
                <a:cs typeface="Times New Roman"/>
              </a:rPr>
              <a:t>như</a:t>
            </a:r>
            <a:r>
              <a:rPr sz="2400" i="1" spc="190" dirty="0">
                <a:solidFill>
                  <a:srgbClr val="132767"/>
                </a:solidFill>
                <a:latin typeface="Times New Roman"/>
                <a:cs typeface="Times New Roman"/>
              </a:rPr>
              <a:t> </a:t>
            </a:r>
            <a:r>
              <a:rPr sz="2400" i="1" spc="-5" dirty="0">
                <a:solidFill>
                  <a:srgbClr val="132767"/>
                </a:solidFill>
                <a:latin typeface="Times New Roman"/>
                <a:cs typeface="Times New Roman"/>
              </a:rPr>
              <a:t>vậy</a:t>
            </a:r>
            <a:r>
              <a:rPr sz="2400" i="1" spc="195" dirty="0">
                <a:solidFill>
                  <a:srgbClr val="132767"/>
                </a:solidFill>
                <a:latin typeface="Times New Roman"/>
                <a:cs typeface="Times New Roman"/>
              </a:rPr>
              <a:t> </a:t>
            </a:r>
            <a:r>
              <a:rPr sz="2400" i="1" spc="-5" dirty="0">
                <a:solidFill>
                  <a:srgbClr val="132767"/>
                </a:solidFill>
                <a:latin typeface="Times New Roman"/>
                <a:cs typeface="Times New Roman"/>
              </a:rPr>
              <a:t>gọi</a:t>
            </a:r>
            <a:r>
              <a:rPr sz="2400" i="1" spc="185" dirty="0">
                <a:solidFill>
                  <a:srgbClr val="132767"/>
                </a:solidFill>
                <a:latin typeface="Times New Roman"/>
                <a:cs typeface="Times New Roman"/>
              </a:rPr>
              <a:t> </a:t>
            </a:r>
            <a:r>
              <a:rPr sz="2400" i="1" spc="-5" dirty="0">
                <a:solidFill>
                  <a:srgbClr val="132767"/>
                </a:solidFill>
                <a:latin typeface="Times New Roman"/>
                <a:cs typeface="Times New Roman"/>
              </a:rPr>
              <a:t>là</a:t>
            </a:r>
            <a:r>
              <a:rPr sz="2400" i="1" spc="190" dirty="0">
                <a:solidFill>
                  <a:srgbClr val="132767"/>
                </a:solidFill>
                <a:latin typeface="Times New Roman"/>
                <a:cs typeface="Times New Roman"/>
              </a:rPr>
              <a:t> </a:t>
            </a:r>
            <a:r>
              <a:rPr sz="2400" b="1" i="1" spc="-10" dirty="0">
                <a:solidFill>
                  <a:srgbClr val="132767"/>
                </a:solidFill>
                <a:latin typeface="Times New Roman"/>
                <a:cs typeface="Times New Roman"/>
              </a:rPr>
              <a:t>giải</a:t>
            </a:r>
            <a:r>
              <a:rPr sz="2400" b="1" i="1" spc="185" dirty="0">
                <a:solidFill>
                  <a:srgbClr val="132767"/>
                </a:solidFill>
                <a:latin typeface="Times New Roman"/>
                <a:cs typeface="Times New Roman"/>
              </a:rPr>
              <a:t> </a:t>
            </a:r>
            <a:r>
              <a:rPr sz="2400" b="1" i="1" spc="-5" dirty="0">
                <a:solidFill>
                  <a:srgbClr val="132767"/>
                </a:solidFill>
                <a:latin typeface="Times New Roman"/>
                <a:cs typeface="Times New Roman"/>
              </a:rPr>
              <a:t>thuật</a:t>
            </a:r>
            <a:r>
              <a:rPr sz="2400" b="1" i="1" spc="190" dirty="0">
                <a:solidFill>
                  <a:srgbClr val="132767"/>
                </a:solidFill>
                <a:latin typeface="Times New Roman"/>
                <a:cs typeface="Times New Roman"/>
              </a:rPr>
              <a:t> </a:t>
            </a:r>
            <a:r>
              <a:rPr sz="2400" b="1" i="1" spc="-10" dirty="0">
                <a:solidFill>
                  <a:srgbClr val="132767"/>
                </a:solidFill>
                <a:latin typeface="Times New Roman"/>
                <a:cs typeface="Times New Roman"/>
              </a:rPr>
              <a:t>đệ</a:t>
            </a:r>
            <a:endParaRPr sz="2400">
              <a:latin typeface="Times New Roman"/>
              <a:cs typeface="Times New Roman"/>
            </a:endParaRPr>
          </a:p>
          <a:p>
            <a:pPr marL="578485">
              <a:lnSpc>
                <a:spcPct val="100000"/>
              </a:lnSpc>
            </a:pPr>
            <a:r>
              <a:rPr sz="2400" b="1" i="1" spc="-5" dirty="0">
                <a:solidFill>
                  <a:srgbClr val="132767"/>
                </a:solidFill>
                <a:latin typeface="Times New Roman"/>
                <a:cs typeface="Times New Roman"/>
              </a:rPr>
              <a:t>quy</a:t>
            </a:r>
            <a:r>
              <a:rPr sz="2400" i="1" spc="-5" dirty="0">
                <a:solidFill>
                  <a:srgbClr val="132767"/>
                </a:solidFill>
                <a:latin typeface="Times New Roman"/>
                <a:cs typeface="Times New Roman"/>
              </a:rPr>
              <a:t>.</a:t>
            </a:r>
            <a:r>
              <a:rPr sz="2400" i="1" spc="365" dirty="0">
                <a:solidFill>
                  <a:srgbClr val="132767"/>
                </a:solidFill>
                <a:latin typeface="Times New Roman"/>
                <a:cs typeface="Times New Roman"/>
              </a:rPr>
              <a:t> </a:t>
            </a:r>
            <a:r>
              <a:rPr sz="2400" i="1" dirty="0">
                <a:solidFill>
                  <a:srgbClr val="132767"/>
                </a:solidFill>
                <a:latin typeface="Times New Roman"/>
                <a:cs typeface="Times New Roman"/>
              </a:rPr>
              <a:t>Nếu</a:t>
            </a:r>
            <a:r>
              <a:rPr sz="2400" i="1" spc="365" dirty="0">
                <a:solidFill>
                  <a:srgbClr val="132767"/>
                </a:solidFill>
                <a:latin typeface="Times New Roman"/>
                <a:cs typeface="Times New Roman"/>
              </a:rPr>
              <a:t> </a:t>
            </a:r>
            <a:r>
              <a:rPr sz="2400" i="1" spc="-5" dirty="0">
                <a:solidFill>
                  <a:srgbClr val="132767"/>
                </a:solidFill>
                <a:latin typeface="Times New Roman"/>
                <a:cs typeface="Times New Roman"/>
              </a:rPr>
              <a:t>giải</a:t>
            </a:r>
            <a:r>
              <a:rPr sz="2400" i="1" spc="370" dirty="0">
                <a:solidFill>
                  <a:srgbClr val="132767"/>
                </a:solidFill>
                <a:latin typeface="Times New Roman"/>
                <a:cs typeface="Times New Roman"/>
              </a:rPr>
              <a:t> </a:t>
            </a:r>
            <a:r>
              <a:rPr sz="2400" i="1" spc="-5" dirty="0">
                <a:solidFill>
                  <a:srgbClr val="132767"/>
                </a:solidFill>
                <a:latin typeface="Times New Roman"/>
                <a:cs typeface="Times New Roman"/>
              </a:rPr>
              <a:t>thuật</a:t>
            </a:r>
            <a:r>
              <a:rPr sz="2400" i="1" spc="365" dirty="0">
                <a:solidFill>
                  <a:srgbClr val="132767"/>
                </a:solidFill>
                <a:latin typeface="Times New Roman"/>
                <a:cs typeface="Times New Roman"/>
              </a:rPr>
              <a:t> </a:t>
            </a:r>
            <a:r>
              <a:rPr sz="2400" i="1" dirty="0">
                <a:solidFill>
                  <a:srgbClr val="132767"/>
                </a:solidFill>
                <a:latin typeface="Times New Roman"/>
                <a:cs typeface="Times New Roman"/>
              </a:rPr>
              <a:t>ấy</a:t>
            </a:r>
            <a:r>
              <a:rPr sz="2400" i="1" spc="370" dirty="0">
                <a:solidFill>
                  <a:srgbClr val="132767"/>
                </a:solidFill>
                <a:latin typeface="Times New Roman"/>
                <a:cs typeface="Times New Roman"/>
              </a:rPr>
              <a:t> </a:t>
            </a:r>
            <a:r>
              <a:rPr sz="2400" i="1" spc="-5" dirty="0">
                <a:solidFill>
                  <a:srgbClr val="132767"/>
                </a:solidFill>
                <a:latin typeface="Times New Roman"/>
                <a:cs typeface="Times New Roman"/>
              </a:rPr>
              <a:t>được</a:t>
            </a:r>
            <a:r>
              <a:rPr sz="2400" i="1" spc="370" dirty="0">
                <a:solidFill>
                  <a:srgbClr val="132767"/>
                </a:solidFill>
                <a:latin typeface="Times New Roman"/>
                <a:cs typeface="Times New Roman"/>
              </a:rPr>
              <a:t> </a:t>
            </a:r>
            <a:r>
              <a:rPr sz="2400" i="1" spc="-5" dirty="0">
                <a:solidFill>
                  <a:srgbClr val="132767"/>
                </a:solidFill>
                <a:latin typeface="Times New Roman"/>
                <a:cs typeface="Times New Roman"/>
              </a:rPr>
              <a:t>viết</a:t>
            </a:r>
            <a:r>
              <a:rPr sz="2400" i="1" spc="370" dirty="0">
                <a:solidFill>
                  <a:srgbClr val="132767"/>
                </a:solidFill>
                <a:latin typeface="Times New Roman"/>
                <a:cs typeface="Times New Roman"/>
              </a:rPr>
              <a:t> </a:t>
            </a:r>
            <a:r>
              <a:rPr sz="2400" i="1" spc="-5" dirty="0">
                <a:solidFill>
                  <a:srgbClr val="132767"/>
                </a:solidFill>
                <a:latin typeface="Times New Roman"/>
                <a:cs typeface="Times New Roman"/>
              </a:rPr>
              <a:t>dưới</a:t>
            </a:r>
            <a:r>
              <a:rPr sz="2400" i="1" spc="365" dirty="0">
                <a:solidFill>
                  <a:srgbClr val="132767"/>
                </a:solidFill>
                <a:latin typeface="Times New Roman"/>
                <a:cs typeface="Times New Roman"/>
              </a:rPr>
              <a:t> </a:t>
            </a:r>
            <a:r>
              <a:rPr sz="2400" i="1" spc="-5" dirty="0">
                <a:solidFill>
                  <a:srgbClr val="132767"/>
                </a:solidFill>
                <a:latin typeface="Times New Roman"/>
                <a:cs typeface="Times New Roman"/>
              </a:rPr>
              <a:t>dạng</a:t>
            </a:r>
            <a:r>
              <a:rPr sz="2400" i="1" spc="370" dirty="0">
                <a:solidFill>
                  <a:srgbClr val="132767"/>
                </a:solidFill>
                <a:latin typeface="Times New Roman"/>
                <a:cs typeface="Times New Roman"/>
              </a:rPr>
              <a:t> </a:t>
            </a:r>
            <a:r>
              <a:rPr sz="2400" i="1" spc="-5" dirty="0">
                <a:solidFill>
                  <a:srgbClr val="132767"/>
                </a:solidFill>
                <a:latin typeface="Times New Roman"/>
                <a:cs typeface="Times New Roman"/>
              </a:rPr>
              <a:t>hàm</a:t>
            </a:r>
            <a:r>
              <a:rPr sz="2400" i="1" spc="375" dirty="0">
                <a:solidFill>
                  <a:srgbClr val="132767"/>
                </a:solidFill>
                <a:latin typeface="Times New Roman"/>
                <a:cs typeface="Times New Roman"/>
              </a:rPr>
              <a:t> </a:t>
            </a:r>
            <a:r>
              <a:rPr sz="2400" i="1" spc="-5" dirty="0">
                <a:solidFill>
                  <a:srgbClr val="132767"/>
                </a:solidFill>
                <a:latin typeface="Times New Roman"/>
                <a:cs typeface="Times New Roman"/>
              </a:rPr>
              <a:t>thì</a:t>
            </a:r>
            <a:r>
              <a:rPr sz="2400" i="1" spc="365" dirty="0">
                <a:solidFill>
                  <a:srgbClr val="132767"/>
                </a:solidFill>
                <a:latin typeface="Times New Roman"/>
                <a:cs typeface="Times New Roman"/>
              </a:rPr>
              <a:t> </a:t>
            </a:r>
            <a:r>
              <a:rPr sz="2400" i="1" spc="-5" dirty="0">
                <a:solidFill>
                  <a:srgbClr val="132767"/>
                </a:solidFill>
                <a:latin typeface="Times New Roman"/>
                <a:cs typeface="Times New Roman"/>
              </a:rPr>
              <a:t>hàm</a:t>
            </a:r>
            <a:r>
              <a:rPr sz="2400" i="1" spc="375" dirty="0">
                <a:solidFill>
                  <a:srgbClr val="132767"/>
                </a:solidFill>
                <a:latin typeface="Times New Roman"/>
                <a:cs typeface="Times New Roman"/>
              </a:rPr>
              <a:t> </a:t>
            </a:r>
            <a:r>
              <a:rPr sz="2400" i="1" spc="-5" dirty="0">
                <a:solidFill>
                  <a:srgbClr val="132767"/>
                </a:solidFill>
                <a:latin typeface="Times New Roman"/>
                <a:cs typeface="Times New Roman"/>
              </a:rPr>
              <a:t>ấy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407667" y="6663942"/>
            <a:ext cx="30270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i="1" spc="-5" dirty="0">
                <a:solidFill>
                  <a:srgbClr val="132767"/>
                </a:solidFill>
                <a:latin typeface="Times New Roman"/>
                <a:cs typeface="Times New Roman"/>
              </a:rPr>
              <a:t>được gọi là </a:t>
            </a:r>
            <a:r>
              <a:rPr sz="2400" b="1" i="1" spc="-5" dirty="0">
                <a:solidFill>
                  <a:srgbClr val="FF0000"/>
                </a:solidFill>
                <a:latin typeface="Times New Roman"/>
                <a:cs typeface="Times New Roman"/>
              </a:rPr>
              <a:t>hàm </a:t>
            </a:r>
            <a:r>
              <a:rPr sz="2400" b="1" i="1" dirty="0">
                <a:solidFill>
                  <a:srgbClr val="FF0000"/>
                </a:solidFill>
                <a:latin typeface="Times New Roman"/>
                <a:cs typeface="Times New Roman"/>
              </a:rPr>
              <a:t>đệ</a:t>
            </a:r>
            <a:r>
              <a:rPr sz="2400" b="1" i="1" spc="-6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b="1" i="1" spc="-5" dirty="0">
                <a:solidFill>
                  <a:srgbClr val="FF0000"/>
                </a:solidFill>
                <a:latin typeface="Times New Roman"/>
                <a:cs typeface="Times New Roman"/>
              </a:rPr>
              <a:t>quy</a:t>
            </a:r>
            <a:r>
              <a:rPr sz="2400" i="1" spc="-5" dirty="0">
                <a:solidFill>
                  <a:srgbClr val="132767"/>
                </a:solidFill>
                <a:latin typeface="Times New Roman"/>
                <a:cs typeface="Times New Roman"/>
              </a:rPr>
              <a:t>.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840216" y="6886447"/>
            <a:ext cx="223520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spc="-5" dirty="0">
                <a:solidFill>
                  <a:srgbClr val="132767"/>
                </a:solidFill>
                <a:latin typeface="Arial"/>
                <a:cs typeface="Arial"/>
              </a:rPr>
              <a:t>14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13452" y="1043432"/>
            <a:ext cx="262191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HÀM ĐỆ</a:t>
            </a:r>
            <a:r>
              <a:rPr spc="-70" dirty="0"/>
              <a:t> </a:t>
            </a:r>
            <a:r>
              <a:rPr spc="-5" dirty="0"/>
              <a:t>QUY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57200" y="1436369"/>
            <a:ext cx="9144000" cy="979169"/>
            <a:chOff x="457200" y="1436369"/>
            <a:chExt cx="9144000" cy="979169"/>
          </a:xfrm>
        </p:grpSpPr>
        <p:sp>
          <p:nvSpPr>
            <p:cNvPr id="4" name="object 4"/>
            <p:cNvSpPr/>
            <p:nvPr/>
          </p:nvSpPr>
          <p:spPr>
            <a:xfrm>
              <a:off x="457200" y="1436369"/>
              <a:ext cx="9144000" cy="979169"/>
            </a:xfrm>
            <a:custGeom>
              <a:avLst/>
              <a:gdLst/>
              <a:ahLst/>
              <a:cxnLst/>
              <a:rect l="l" t="t" r="r" b="b"/>
              <a:pathLst>
                <a:path w="9144000" h="979169">
                  <a:moveTo>
                    <a:pt x="9144000" y="979169"/>
                  </a:moveTo>
                  <a:lnTo>
                    <a:pt x="9144000" y="0"/>
                  </a:lnTo>
                  <a:lnTo>
                    <a:pt x="0" y="0"/>
                  </a:lnTo>
                  <a:lnTo>
                    <a:pt x="0" y="979170"/>
                  </a:lnTo>
                  <a:lnTo>
                    <a:pt x="9144000" y="97916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7200" y="1436369"/>
              <a:ext cx="9143999" cy="138683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2000" y="1436369"/>
              <a:ext cx="8839200" cy="16383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7200" y="1572005"/>
              <a:ext cx="9144000" cy="76200"/>
            </a:xfrm>
            <a:prstGeom prst="rect">
              <a:avLst/>
            </a:prstGeom>
          </p:spPr>
        </p:pic>
      </p:grpSp>
      <p:sp>
        <p:nvSpPr>
          <p:cNvPr id="8" name="object 8"/>
          <p:cNvSpPr/>
          <p:nvPr/>
        </p:nvSpPr>
        <p:spPr>
          <a:xfrm>
            <a:off x="457200" y="5353050"/>
            <a:ext cx="9144000" cy="979169"/>
          </a:xfrm>
          <a:custGeom>
            <a:avLst/>
            <a:gdLst/>
            <a:ahLst/>
            <a:cxnLst/>
            <a:rect l="l" t="t" r="r" b="b"/>
            <a:pathLst>
              <a:path w="9144000" h="979170">
                <a:moveTo>
                  <a:pt x="9144000" y="979170"/>
                </a:moveTo>
                <a:lnTo>
                  <a:pt x="9144000" y="0"/>
                </a:lnTo>
                <a:lnTo>
                  <a:pt x="0" y="0"/>
                </a:lnTo>
                <a:lnTo>
                  <a:pt x="0" y="979170"/>
                </a:lnTo>
                <a:lnTo>
                  <a:pt x="9144000" y="97917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840723" y="1766874"/>
            <a:ext cx="8376284" cy="4122420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770"/>
              </a:spcBef>
            </a:pPr>
            <a:r>
              <a:rPr sz="2800" spc="50" dirty="0">
                <a:solidFill>
                  <a:srgbClr val="184BB2"/>
                </a:solidFill>
                <a:latin typeface="Wingdings"/>
                <a:cs typeface="Wingdings"/>
              </a:rPr>
              <a:t></a:t>
            </a:r>
            <a:r>
              <a:rPr sz="2800" b="1" spc="50" dirty="0">
                <a:solidFill>
                  <a:srgbClr val="132767"/>
                </a:solidFill>
                <a:latin typeface="Arial"/>
                <a:cs typeface="Arial"/>
              </a:rPr>
              <a:t>Cấu </a:t>
            </a:r>
            <a:r>
              <a:rPr sz="2800" b="1" spc="-5" dirty="0">
                <a:solidFill>
                  <a:srgbClr val="132767"/>
                </a:solidFill>
                <a:latin typeface="Arial"/>
                <a:cs typeface="Arial"/>
              </a:rPr>
              <a:t>trúc của hàm đệ</a:t>
            </a:r>
            <a:r>
              <a:rPr sz="2800" b="1" spc="-40" dirty="0">
                <a:solidFill>
                  <a:srgbClr val="132767"/>
                </a:solidFill>
                <a:latin typeface="Arial"/>
                <a:cs typeface="Arial"/>
              </a:rPr>
              <a:t> </a:t>
            </a:r>
            <a:r>
              <a:rPr sz="2800" b="1" spc="-5" dirty="0">
                <a:solidFill>
                  <a:srgbClr val="132767"/>
                </a:solidFill>
                <a:latin typeface="Arial"/>
                <a:cs typeface="Arial"/>
              </a:rPr>
              <a:t>quy</a:t>
            </a:r>
            <a:endParaRPr sz="2800">
              <a:latin typeface="Arial"/>
              <a:cs typeface="Arial"/>
            </a:endParaRPr>
          </a:p>
          <a:p>
            <a:pPr marL="354965" marR="6350" indent="-342900" algn="just">
              <a:lnSpc>
                <a:spcPct val="100000"/>
              </a:lnSpc>
              <a:spcBef>
                <a:spcPts val="670"/>
              </a:spcBef>
            </a:pPr>
            <a:r>
              <a:rPr sz="2800" spc="30" dirty="0">
                <a:solidFill>
                  <a:srgbClr val="184BB2"/>
                </a:solidFill>
                <a:latin typeface="Wingdings"/>
                <a:cs typeface="Wingdings"/>
              </a:rPr>
              <a:t></a:t>
            </a:r>
            <a:r>
              <a:rPr sz="2800" b="1" spc="30" dirty="0">
                <a:solidFill>
                  <a:srgbClr val="132767"/>
                </a:solidFill>
                <a:latin typeface="Arial"/>
                <a:cs typeface="Arial"/>
              </a:rPr>
              <a:t>Thành </a:t>
            </a:r>
            <a:r>
              <a:rPr sz="2800" b="1" dirty="0">
                <a:solidFill>
                  <a:srgbClr val="132767"/>
                </a:solidFill>
                <a:latin typeface="Arial"/>
                <a:cs typeface="Arial"/>
              </a:rPr>
              <a:t>phần </a:t>
            </a:r>
            <a:r>
              <a:rPr sz="2800" b="1" spc="-5" dirty="0">
                <a:solidFill>
                  <a:srgbClr val="132767"/>
                </a:solidFill>
                <a:latin typeface="Arial"/>
                <a:cs typeface="Arial"/>
              </a:rPr>
              <a:t>neo (</a:t>
            </a:r>
            <a:r>
              <a:rPr sz="2800" spc="-5" dirty="0">
                <a:solidFill>
                  <a:srgbClr val="132767"/>
                </a:solidFill>
                <a:latin typeface="Arial"/>
                <a:cs typeface="Arial"/>
              </a:rPr>
              <a:t>trường </a:t>
            </a:r>
            <a:r>
              <a:rPr sz="2800" dirty="0">
                <a:solidFill>
                  <a:srgbClr val="132767"/>
                </a:solidFill>
                <a:latin typeface="Arial"/>
                <a:cs typeface="Arial"/>
              </a:rPr>
              <a:t>hợp </a:t>
            </a:r>
            <a:r>
              <a:rPr sz="2800" spc="-5" dirty="0">
                <a:solidFill>
                  <a:srgbClr val="132767"/>
                </a:solidFill>
                <a:latin typeface="Arial"/>
                <a:cs typeface="Arial"/>
              </a:rPr>
              <a:t>suy </a:t>
            </a:r>
            <a:r>
              <a:rPr sz="2800" dirty="0">
                <a:solidFill>
                  <a:srgbClr val="132767"/>
                </a:solidFill>
                <a:latin typeface="Arial"/>
                <a:cs typeface="Arial"/>
              </a:rPr>
              <a:t>biến</a:t>
            </a:r>
            <a:r>
              <a:rPr sz="2800" b="1" dirty="0">
                <a:solidFill>
                  <a:srgbClr val="132767"/>
                </a:solidFill>
                <a:latin typeface="Arial"/>
                <a:cs typeface="Arial"/>
              </a:rPr>
              <a:t>)</a:t>
            </a:r>
            <a:r>
              <a:rPr sz="2800" dirty="0">
                <a:solidFill>
                  <a:srgbClr val="132767"/>
                </a:solidFill>
                <a:latin typeface="Arial"/>
                <a:cs typeface="Arial"/>
              </a:rPr>
              <a:t>: </a:t>
            </a:r>
            <a:r>
              <a:rPr sz="2800" spc="-55" dirty="0">
                <a:solidFill>
                  <a:srgbClr val="132767"/>
                </a:solidFill>
                <a:latin typeface="Arial"/>
                <a:cs typeface="Arial"/>
              </a:rPr>
              <a:t>Không  </a:t>
            </a:r>
            <a:r>
              <a:rPr sz="2800" spc="-5" dirty="0">
                <a:solidFill>
                  <a:srgbClr val="132767"/>
                </a:solidFill>
                <a:latin typeface="Arial"/>
                <a:cs typeface="Arial"/>
              </a:rPr>
              <a:t>chứa khái </a:t>
            </a:r>
            <a:r>
              <a:rPr sz="2800" dirty="0">
                <a:solidFill>
                  <a:srgbClr val="132767"/>
                </a:solidFill>
                <a:latin typeface="Arial"/>
                <a:cs typeface="Arial"/>
              </a:rPr>
              <a:t>niệm đang định nghĩa. </a:t>
            </a:r>
            <a:r>
              <a:rPr sz="2800" spc="-5" dirty="0">
                <a:solidFill>
                  <a:srgbClr val="132767"/>
                </a:solidFill>
                <a:latin typeface="Arial"/>
                <a:cs typeface="Arial"/>
              </a:rPr>
              <a:t>Phần </a:t>
            </a:r>
            <a:r>
              <a:rPr sz="2800" dirty="0">
                <a:solidFill>
                  <a:srgbClr val="132767"/>
                </a:solidFill>
                <a:latin typeface="Arial"/>
                <a:cs typeface="Arial"/>
              </a:rPr>
              <a:t>này xác  định điểm dừng của giải thuật đệ</a:t>
            </a:r>
            <a:r>
              <a:rPr sz="2800" spc="-25" dirty="0">
                <a:solidFill>
                  <a:srgbClr val="132767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132767"/>
                </a:solidFill>
                <a:latin typeface="Arial"/>
                <a:cs typeface="Arial"/>
              </a:rPr>
              <a:t>quy.</a:t>
            </a:r>
            <a:endParaRPr sz="2800">
              <a:latin typeface="Arial"/>
              <a:cs typeface="Arial"/>
            </a:endParaRPr>
          </a:p>
          <a:p>
            <a:pPr marL="355600" marR="5080" indent="-343535" algn="just">
              <a:lnSpc>
                <a:spcPct val="100000"/>
              </a:lnSpc>
              <a:spcBef>
                <a:spcPts val="675"/>
              </a:spcBef>
            </a:pPr>
            <a:r>
              <a:rPr sz="2800" spc="30" dirty="0">
                <a:solidFill>
                  <a:srgbClr val="184BB2"/>
                </a:solidFill>
                <a:latin typeface="Wingdings"/>
                <a:cs typeface="Wingdings"/>
              </a:rPr>
              <a:t></a:t>
            </a:r>
            <a:r>
              <a:rPr sz="2800" b="1" spc="30" dirty="0">
                <a:solidFill>
                  <a:srgbClr val="132767"/>
                </a:solidFill>
                <a:latin typeface="Arial"/>
                <a:cs typeface="Arial"/>
              </a:rPr>
              <a:t>Thành </a:t>
            </a:r>
            <a:r>
              <a:rPr sz="2800" b="1" dirty="0">
                <a:solidFill>
                  <a:srgbClr val="132767"/>
                </a:solidFill>
                <a:latin typeface="Arial"/>
                <a:cs typeface="Arial"/>
              </a:rPr>
              <a:t>phần </a:t>
            </a:r>
            <a:r>
              <a:rPr sz="2800" b="1" spc="-5" dirty="0">
                <a:solidFill>
                  <a:srgbClr val="132767"/>
                </a:solidFill>
                <a:latin typeface="Arial"/>
                <a:cs typeface="Arial"/>
              </a:rPr>
              <a:t>đệ quy (</a:t>
            </a:r>
            <a:r>
              <a:rPr sz="2800" spc="-5" dirty="0">
                <a:solidFill>
                  <a:srgbClr val="132767"/>
                </a:solidFill>
                <a:latin typeface="Arial"/>
                <a:cs typeface="Arial"/>
              </a:rPr>
              <a:t>trường hợp </a:t>
            </a:r>
            <a:r>
              <a:rPr sz="2800" dirty="0">
                <a:solidFill>
                  <a:srgbClr val="132767"/>
                </a:solidFill>
                <a:latin typeface="Arial"/>
                <a:cs typeface="Arial"/>
              </a:rPr>
              <a:t>tổng </a:t>
            </a:r>
            <a:r>
              <a:rPr sz="2800" spc="-55" dirty="0">
                <a:solidFill>
                  <a:srgbClr val="132767"/>
                </a:solidFill>
                <a:latin typeface="Arial"/>
                <a:cs typeface="Arial"/>
              </a:rPr>
              <a:t>quát</a:t>
            </a:r>
            <a:r>
              <a:rPr sz="2800" b="1" spc="-55" dirty="0">
                <a:solidFill>
                  <a:srgbClr val="132767"/>
                </a:solidFill>
                <a:latin typeface="Arial"/>
                <a:cs typeface="Arial"/>
              </a:rPr>
              <a:t>)</a:t>
            </a:r>
            <a:r>
              <a:rPr sz="2800" spc="-55" dirty="0">
                <a:solidFill>
                  <a:srgbClr val="132767"/>
                </a:solidFill>
                <a:latin typeface="Arial"/>
                <a:cs typeface="Arial"/>
              </a:rPr>
              <a:t>:  </a:t>
            </a:r>
            <a:r>
              <a:rPr sz="2800" dirty="0">
                <a:solidFill>
                  <a:srgbClr val="132767"/>
                </a:solidFill>
                <a:latin typeface="Arial"/>
                <a:cs typeface="Arial"/>
              </a:rPr>
              <a:t>Phân </a:t>
            </a:r>
            <a:r>
              <a:rPr sz="2800" spc="-5" dirty="0">
                <a:solidFill>
                  <a:srgbClr val="132767"/>
                </a:solidFill>
                <a:latin typeface="Arial"/>
                <a:cs typeface="Arial"/>
              </a:rPr>
              <a:t>tích </a:t>
            </a:r>
            <a:r>
              <a:rPr sz="2800" dirty="0">
                <a:solidFill>
                  <a:srgbClr val="132767"/>
                </a:solidFill>
                <a:latin typeface="Arial"/>
                <a:cs typeface="Arial"/>
              </a:rPr>
              <a:t>và xây </a:t>
            </a:r>
            <a:r>
              <a:rPr sz="2800" spc="-5" dirty="0">
                <a:solidFill>
                  <a:srgbClr val="132767"/>
                </a:solidFill>
                <a:latin typeface="Arial"/>
                <a:cs typeface="Arial"/>
              </a:rPr>
              <a:t>dựng các trường hợp </a:t>
            </a:r>
            <a:r>
              <a:rPr sz="2800" dirty="0">
                <a:solidFill>
                  <a:srgbClr val="132767"/>
                </a:solidFill>
                <a:latin typeface="Arial"/>
                <a:cs typeface="Arial"/>
              </a:rPr>
              <a:t>chung của  bài toán (đưa về bài toán cùng </a:t>
            </a:r>
            <a:r>
              <a:rPr sz="2800" spc="-5" dirty="0">
                <a:solidFill>
                  <a:srgbClr val="132767"/>
                </a:solidFill>
                <a:latin typeface="Arial"/>
                <a:cs typeface="Arial"/>
              </a:rPr>
              <a:t>loại </a:t>
            </a:r>
            <a:r>
              <a:rPr sz="2800" dirty="0">
                <a:solidFill>
                  <a:srgbClr val="132767"/>
                </a:solidFill>
                <a:latin typeface="Arial"/>
                <a:cs typeface="Arial"/>
              </a:rPr>
              <a:t>nhưng </a:t>
            </a:r>
            <a:r>
              <a:rPr sz="2800" spc="-5" dirty="0">
                <a:solidFill>
                  <a:srgbClr val="132767"/>
                </a:solidFill>
                <a:latin typeface="Arial"/>
                <a:cs typeface="Arial"/>
              </a:rPr>
              <a:t>với </a:t>
            </a:r>
            <a:r>
              <a:rPr sz="2800" dirty="0">
                <a:solidFill>
                  <a:srgbClr val="132767"/>
                </a:solidFill>
                <a:latin typeface="Arial"/>
                <a:cs typeface="Arial"/>
              </a:rPr>
              <a:t>dữ  liệu có kích </a:t>
            </a:r>
            <a:r>
              <a:rPr sz="2800" spc="-5" dirty="0">
                <a:solidFill>
                  <a:srgbClr val="132767"/>
                </a:solidFill>
                <a:latin typeface="Arial"/>
                <a:cs typeface="Arial"/>
              </a:rPr>
              <a:t>thước “</a:t>
            </a:r>
            <a:r>
              <a:rPr sz="2800" b="1" i="1" spc="-5" dirty="0">
                <a:solidFill>
                  <a:srgbClr val="132767"/>
                </a:solidFill>
                <a:latin typeface="Arial"/>
                <a:cs typeface="Arial"/>
              </a:rPr>
              <a:t>nhỏ</a:t>
            </a:r>
            <a:r>
              <a:rPr sz="2800" spc="-5" dirty="0">
                <a:solidFill>
                  <a:srgbClr val="132767"/>
                </a:solidFill>
                <a:latin typeface="Arial"/>
                <a:cs typeface="Arial"/>
              </a:rPr>
              <a:t>” hơn </a:t>
            </a:r>
            <a:r>
              <a:rPr sz="2800" dirty="0">
                <a:solidFill>
                  <a:srgbClr val="132767"/>
                </a:solidFill>
                <a:latin typeface="Arial"/>
                <a:cs typeface="Arial"/>
              </a:rPr>
              <a:t>tiến dần về phần  neo).</a:t>
            </a:r>
            <a:endParaRPr sz="2800">
              <a:latin typeface="Arial"/>
              <a:cs typeface="Arial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45"/>
              </a:lnSpc>
            </a:pPr>
            <a:fld id="{81D60167-4931-47E6-BA6A-407CBD079E47}" type="slidenum">
              <a:rPr spc="-5" dirty="0"/>
              <a:t>15</a:t>
            </a:fld>
            <a:endParaRPr spc="-5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6035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THIẾT KẾ HÀM ĐỆ</a:t>
            </a:r>
            <a:r>
              <a:rPr spc="-45" dirty="0"/>
              <a:t> </a:t>
            </a:r>
            <a:r>
              <a:rPr spc="-5" dirty="0"/>
              <a:t>QUY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57200" y="1436369"/>
            <a:ext cx="9144000" cy="979169"/>
            <a:chOff x="457200" y="1436369"/>
            <a:chExt cx="9144000" cy="979169"/>
          </a:xfrm>
        </p:grpSpPr>
        <p:sp>
          <p:nvSpPr>
            <p:cNvPr id="4" name="object 4"/>
            <p:cNvSpPr/>
            <p:nvPr/>
          </p:nvSpPr>
          <p:spPr>
            <a:xfrm>
              <a:off x="457200" y="1436369"/>
              <a:ext cx="9144000" cy="979169"/>
            </a:xfrm>
            <a:custGeom>
              <a:avLst/>
              <a:gdLst/>
              <a:ahLst/>
              <a:cxnLst/>
              <a:rect l="l" t="t" r="r" b="b"/>
              <a:pathLst>
                <a:path w="9144000" h="979169">
                  <a:moveTo>
                    <a:pt x="9144000" y="979169"/>
                  </a:moveTo>
                  <a:lnTo>
                    <a:pt x="9144000" y="0"/>
                  </a:lnTo>
                  <a:lnTo>
                    <a:pt x="0" y="0"/>
                  </a:lnTo>
                  <a:lnTo>
                    <a:pt x="0" y="979170"/>
                  </a:lnTo>
                  <a:lnTo>
                    <a:pt x="9144000" y="97916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7200" y="1436369"/>
              <a:ext cx="9143999" cy="138683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2000" y="1436369"/>
              <a:ext cx="8839200" cy="16383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7200" y="1572005"/>
              <a:ext cx="9144000" cy="76200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840739" y="1775713"/>
            <a:ext cx="8070215" cy="335470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25" dirty="0">
                <a:solidFill>
                  <a:srgbClr val="184BB2"/>
                </a:solidFill>
                <a:latin typeface="Wingdings"/>
                <a:cs typeface="Wingdings"/>
              </a:rPr>
              <a:t></a:t>
            </a:r>
            <a:r>
              <a:rPr sz="2800" b="1" i="1" spc="25" dirty="0">
                <a:solidFill>
                  <a:srgbClr val="FF0000"/>
                </a:solidFill>
                <a:latin typeface="Arial"/>
                <a:cs typeface="Arial"/>
              </a:rPr>
              <a:t>Phương </a:t>
            </a:r>
            <a:r>
              <a:rPr sz="2800" b="1" i="1" spc="-5" dirty="0">
                <a:solidFill>
                  <a:srgbClr val="FF0000"/>
                </a:solidFill>
                <a:latin typeface="Arial"/>
                <a:cs typeface="Arial"/>
              </a:rPr>
              <a:t>pháp thiết </a:t>
            </a:r>
            <a:r>
              <a:rPr sz="2800" b="1" i="1" dirty="0">
                <a:solidFill>
                  <a:srgbClr val="FF0000"/>
                </a:solidFill>
                <a:latin typeface="Arial"/>
                <a:cs typeface="Arial"/>
              </a:rPr>
              <a:t>kế hàm </a:t>
            </a:r>
            <a:r>
              <a:rPr sz="2800" b="1" i="1" spc="-5" dirty="0">
                <a:solidFill>
                  <a:srgbClr val="FF0000"/>
                </a:solidFill>
                <a:latin typeface="Arial"/>
                <a:cs typeface="Arial"/>
              </a:rPr>
              <a:t>đệ</a:t>
            </a:r>
            <a:r>
              <a:rPr sz="2800" b="1" i="1" spc="-6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800" b="1" i="1" spc="-5" dirty="0">
                <a:solidFill>
                  <a:srgbClr val="FF0000"/>
                </a:solidFill>
                <a:latin typeface="Arial"/>
                <a:cs typeface="Arial"/>
              </a:rPr>
              <a:t>quy</a:t>
            </a:r>
            <a:endParaRPr sz="2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4050">
              <a:latin typeface="Arial"/>
              <a:cs typeface="Arial"/>
            </a:endParaRPr>
          </a:p>
          <a:p>
            <a:pPr marL="579120" indent="-335915" algn="just">
              <a:lnSpc>
                <a:spcPct val="100000"/>
              </a:lnSpc>
              <a:buClr>
                <a:srgbClr val="22A2E2"/>
              </a:buClr>
              <a:buFont typeface="Wingdings"/>
              <a:buChar char=""/>
              <a:tabLst>
                <a:tab pos="579755" algn="l"/>
              </a:tabLst>
            </a:pPr>
            <a:r>
              <a:rPr sz="2800" b="1" spc="-5" dirty="0">
                <a:solidFill>
                  <a:srgbClr val="132767"/>
                </a:solidFill>
                <a:latin typeface="Arial"/>
                <a:cs typeface="Arial"/>
              </a:rPr>
              <a:t>Bước </a:t>
            </a:r>
            <a:r>
              <a:rPr sz="2800" b="1" dirty="0">
                <a:solidFill>
                  <a:srgbClr val="132767"/>
                </a:solidFill>
                <a:latin typeface="Arial"/>
                <a:cs typeface="Arial"/>
              </a:rPr>
              <a:t>1</a:t>
            </a:r>
            <a:r>
              <a:rPr sz="2800" dirty="0">
                <a:solidFill>
                  <a:srgbClr val="132767"/>
                </a:solidFill>
                <a:latin typeface="Arial"/>
                <a:cs typeface="Arial"/>
              </a:rPr>
              <a:t>: Tham số hóa bài</a:t>
            </a:r>
            <a:r>
              <a:rPr sz="2800" spc="-85" dirty="0">
                <a:solidFill>
                  <a:srgbClr val="132767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132767"/>
                </a:solidFill>
                <a:latin typeface="Arial"/>
                <a:cs typeface="Arial"/>
              </a:rPr>
              <a:t>toán.</a:t>
            </a:r>
            <a:endParaRPr sz="2800">
              <a:latin typeface="Arial"/>
              <a:cs typeface="Arial"/>
            </a:endParaRPr>
          </a:p>
          <a:p>
            <a:pPr marL="579120" indent="-335915" algn="just">
              <a:lnSpc>
                <a:spcPct val="100000"/>
              </a:lnSpc>
              <a:spcBef>
                <a:spcPts val="675"/>
              </a:spcBef>
              <a:buClr>
                <a:srgbClr val="22A2E2"/>
              </a:buClr>
              <a:buFont typeface="Wingdings"/>
              <a:buChar char=""/>
              <a:tabLst>
                <a:tab pos="579755" algn="l"/>
              </a:tabLst>
            </a:pPr>
            <a:r>
              <a:rPr sz="2800" b="1" spc="-5" dirty="0">
                <a:solidFill>
                  <a:srgbClr val="132767"/>
                </a:solidFill>
                <a:latin typeface="Arial"/>
                <a:cs typeface="Arial"/>
              </a:rPr>
              <a:t>Bước </a:t>
            </a:r>
            <a:r>
              <a:rPr sz="2800" b="1" dirty="0">
                <a:solidFill>
                  <a:srgbClr val="132767"/>
                </a:solidFill>
                <a:latin typeface="Arial"/>
                <a:cs typeface="Arial"/>
              </a:rPr>
              <a:t>2: </a:t>
            </a:r>
            <a:r>
              <a:rPr sz="2800" spc="-5" dirty="0">
                <a:solidFill>
                  <a:srgbClr val="132767"/>
                </a:solidFill>
                <a:latin typeface="Arial"/>
                <a:cs typeface="Arial"/>
              </a:rPr>
              <a:t>Xác </a:t>
            </a:r>
            <a:r>
              <a:rPr sz="2800" dirty="0">
                <a:solidFill>
                  <a:srgbClr val="132767"/>
                </a:solidFill>
                <a:latin typeface="Arial"/>
                <a:cs typeface="Arial"/>
              </a:rPr>
              <a:t>định trường </a:t>
            </a:r>
            <a:r>
              <a:rPr sz="2800" spc="-5" dirty="0">
                <a:solidFill>
                  <a:srgbClr val="132767"/>
                </a:solidFill>
                <a:latin typeface="Arial"/>
                <a:cs typeface="Arial"/>
              </a:rPr>
              <a:t>hợp </a:t>
            </a:r>
            <a:r>
              <a:rPr sz="2800" dirty="0">
                <a:solidFill>
                  <a:srgbClr val="132767"/>
                </a:solidFill>
                <a:latin typeface="Arial"/>
                <a:cs typeface="Arial"/>
              </a:rPr>
              <a:t>suy</a:t>
            </a:r>
            <a:r>
              <a:rPr sz="2800" spc="-30" dirty="0">
                <a:solidFill>
                  <a:srgbClr val="132767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132767"/>
                </a:solidFill>
                <a:latin typeface="Arial"/>
                <a:cs typeface="Arial"/>
              </a:rPr>
              <a:t>biến.</a:t>
            </a:r>
            <a:endParaRPr sz="2800">
              <a:latin typeface="Arial"/>
              <a:cs typeface="Arial"/>
            </a:endParaRPr>
          </a:p>
          <a:p>
            <a:pPr marL="579120" marR="5080" indent="-335280" algn="just">
              <a:lnSpc>
                <a:spcPct val="100000"/>
              </a:lnSpc>
              <a:spcBef>
                <a:spcPts val="670"/>
              </a:spcBef>
              <a:buClr>
                <a:srgbClr val="22A2E2"/>
              </a:buClr>
              <a:buFont typeface="Wingdings"/>
              <a:buChar char=""/>
              <a:tabLst>
                <a:tab pos="579755" algn="l"/>
              </a:tabLst>
            </a:pPr>
            <a:r>
              <a:rPr sz="2800" b="1" spc="-5" dirty="0">
                <a:solidFill>
                  <a:srgbClr val="132767"/>
                </a:solidFill>
                <a:latin typeface="Arial"/>
                <a:cs typeface="Arial"/>
              </a:rPr>
              <a:t>Bước </a:t>
            </a:r>
            <a:r>
              <a:rPr sz="2800" b="1" dirty="0">
                <a:solidFill>
                  <a:srgbClr val="132767"/>
                </a:solidFill>
                <a:latin typeface="Arial"/>
                <a:cs typeface="Arial"/>
              </a:rPr>
              <a:t>3: </a:t>
            </a:r>
            <a:r>
              <a:rPr sz="2800" dirty="0">
                <a:solidFill>
                  <a:srgbClr val="132767"/>
                </a:solidFill>
                <a:latin typeface="Arial"/>
                <a:cs typeface="Arial"/>
              </a:rPr>
              <a:t>Phân tích các </a:t>
            </a:r>
            <a:r>
              <a:rPr sz="2800" spc="-5" dirty="0">
                <a:solidFill>
                  <a:srgbClr val="132767"/>
                </a:solidFill>
                <a:latin typeface="Arial"/>
                <a:cs typeface="Arial"/>
              </a:rPr>
              <a:t>trường hợp </a:t>
            </a:r>
            <a:r>
              <a:rPr sz="2800" dirty="0">
                <a:solidFill>
                  <a:srgbClr val="132767"/>
                </a:solidFill>
                <a:latin typeface="Arial"/>
                <a:cs typeface="Arial"/>
              </a:rPr>
              <a:t>chung  (thành phần đệ quy), đưa về </a:t>
            </a:r>
            <a:r>
              <a:rPr sz="2800" spc="-5" dirty="0">
                <a:solidFill>
                  <a:srgbClr val="132767"/>
                </a:solidFill>
                <a:latin typeface="Arial"/>
                <a:cs typeface="Arial"/>
              </a:rPr>
              <a:t>bài toán cùng </a:t>
            </a:r>
            <a:r>
              <a:rPr sz="2800" dirty="0">
                <a:solidFill>
                  <a:srgbClr val="132767"/>
                </a:solidFill>
                <a:latin typeface="Arial"/>
                <a:cs typeface="Arial"/>
              </a:rPr>
              <a:t>loại  nhưng </a:t>
            </a:r>
            <a:r>
              <a:rPr sz="2800" spc="-5" dirty="0">
                <a:solidFill>
                  <a:srgbClr val="132767"/>
                </a:solidFill>
                <a:latin typeface="Arial"/>
                <a:cs typeface="Arial"/>
              </a:rPr>
              <a:t>với </a:t>
            </a:r>
            <a:r>
              <a:rPr sz="2800" dirty="0">
                <a:solidFill>
                  <a:srgbClr val="132767"/>
                </a:solidFill>
                <a:latin typeface="Arial"/>
                <a:cs typeface="Arial"/>
              </a:rPr>
              <a:t>kích thước dữ liệu nhỏ</a:t>
            </a:r>
            <a:r>
              <a:rPr sz="2800" spc="-55" dirty="0">
                <a:solidFill>
                  <a:srgbClr val="132767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132767"/>
                </a:solidFill>
                <a:latin typeface="Arial"/>
                <a:cs typeface="Arial"/>
              </a:rPr>
              <a:t>hơn.</a:t>
            </a:r>
            <a:endParaRPr sz="2800">
              <a:latin typeface="Arial"/>
              <a:cs typeface="Arial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45"/>
              </a:lnSpc>
            </a:pPr>
            <a:fld id="{81D60167-4931-47E6-BA6A-407CBD079E47}" type="slidenum">
              <a:rPr spc="-5" dirty="0"/>
              <a:t>16</a:t>
            </a:fld>
            <a:endParaRPr spc="-5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6035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THIẾT KẾ HÀM ĐỆ</a:t>
            </a:r>
            <a:r>
              <a:rPr spc="-45" dirty="0"/>
              <a:t> </a:t>
            </a:r>
            <a:r>
              <a:rPr spc="-5" dirty="0"/>
              <a:t>QUY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57200" y="1436369"/>
            <a:ext cx="9144000" cy="979169"/>
            <a:chOff x="457200" y="1436369"/>
            <a:chExt cx="9144000" cy="979169"/>
          </a:xfrm>
        </p:grpSpPr>
        <p:sp>
          <p:nvSpPr>
            <p:cNvPr id="4" name="object 4"/>
            <p:cNvSpPr/>
            <p:nvPr/>
          </p:nvSpPr>
          <p:spPr>
            <a:xfrm>
              <a:off x="457200" y="1436369"/>
              <a:ext cx="9144000" cy="979169"/>
            </a:xfrm>
            <a:custGeom>
              <a:avLst/>
              <a:gdLst/>
              <a:ahLst/>
              <a:cxnLst/>
              <a:rect l="l" t="t" r="r" b="b"/>
              <a:pathLst>
                <a:path w="9144000" h="979169">
                  <a:moveTo>
                    <a:pt x="9144000" y="979169"/>
                  </a:moveTo>
                  <a:lnTo>
                    <a:pt x="9144000" y="0"/>
                  </a:lnTo>
                  <a:lnTo>
                    <a:pt x="0" y="0"/>
                  </a:lnTo>
                  <a:lnTo>
                    <a:pt x="0" y="979170"/>
                  </a:lnTo>
                  <a:lnTo>
                    <a:pt x="9144000" y="97916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7200" y="1436369"/>
              <a:ext cx="9143999" cy="138683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2000" y="1436369"/>
              <a:ext cx="8839200" cy="16383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7200" y="1572005"/>
              <a:ext cx="9144000" cy="76200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840739" y="1775713"/>
            <a:ext cx="7996555" cy="29279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65" dirty="0">
                <a:solidFill>
                  <a:srgbClr val="184BB2"/>
                </a:solidFill>
                <a:latin typeface="Wingdings"/>
                <a:cs typeface="Wingdings"/>
              </a:rPr>
              <a:t></a:t>
            </a:r>
            <a:r>
              <a:rPr sz="2800" b="1" u="heavy" spc="65" dirty="0">
                <a:solidFill>
                  <a:srgbClr val="132767"/>
                </a:solidFill>
                <a:uFill>
                  <a:solidFill>
                    <a:srgbClr val="132767"/>
                  </a:solidFill>
                </a:uFill>
                <a:latin typeface="Arial"/>
                <a:cs typeface="Arial"/>
              </a:rPr>
              <a:t>Ví </a:t>
            </a:r>
            <a:r>
              <a:rPr sz="2800" b="1" u="heavy" spc="-5" dirty="0">
                <a:solidFill>
                  <a:srgbClr val="132767"/>
                </a:solidFill>
                <a:uFill>
                  <a:solidFill>
                    <a:srgbClr val="132767"/>
                  </a:solidFill>
                </a:uFill>
                <a:latin typeface="Arial"/>
                <a:cs typeface="Arial"/>
              </a:rPr>
              <a:t>dụ </a:t>
            </a:r>
            <a:r>
              <a:rPr sz="2800" b="1" u="heavy" dirty="0">
                <a:solidFill>
                  <a:srgbClr val="132767"/>
                </a:solidFill>
                <a:uFill>
                  <a:solidFill>
                    <a:srgbClr val="132767"/>
                  </a:solidFill>
                </a:uFill>
                <a:latin typeface="Arial"/>
                <a:cs typeface="Arial"/>
              </a:rPr>
              <a:t>1</a:t>
            </a:r>
            <a:r>
              <a:rPr sz="2800" dirty="0">
                <a:solidFill>
                  <a:srgbClr val="132767"/>
                </a:solidFill>
                <a:latin typeface="Arial"/>
                <a:cs typeface="Arial"/>
              </a:rPr>
              <a:t>: </a:t>
            </a:r>
            <a:r>
              <a:rPr sz="2800" spc="-5" dirty="0">
                <a:solidFill>
                  <a:srgbClr val="132767"/>
                </a:solidFill>
                <a:latin typeface="Arial"/>
                <a:cs typeface="Arial"/>
              </a:rPr>
              <a:t>Định </a:t>
            </a:r>
            <a:r>
              <a:rPr sz="2800" dirty="0">
                <a:solidFill>
                  <a:srgbClr val="132767"/>
                </a:solidFill>
                <a:latin typeface="Arial"/>
                <a:cs typeface="Arial"/>
              </a:rPr>
              <a:t>nghĩa hàm đệ quy tính n! =</a:t>
            </a:r>
            <a:r>
              <a:rPr sz="2800" spc="-114" dirty="0">
                <a:solidFill>
                  <a:srgbClr val="132767"/>
                </a:solidFill>
                <a:latin typeface="Arial"/>
                <a:cs typeface="Arial"/>
              </a:rPr>
              <a:t> </a:t>
            </a:r>
            <a:r>
              <a:rPr sz="2800" spc="-25" dirty="0">
                <a:solidFill>
                  <a:srgbClr val="132767"/>
                </a:solidFill>
                <a:latin typeface="Arial"/>
                <a:cs typeface="Arial"/>
              </a:rPr>
              <a:t>1.2...n.</a:t>
            </a:r>
            <a:endParaRPr sz="2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4050">
              <a:latin typeface="Arial"/>
              <a:cs typeface="Arial"/>
            </a:endParaRPr>
          </a:p>
          <a:p>
            <a:pPr marL="636270" indent="-333375">
              <a:lnSpc>
                <a:spcPct val="100000"/>
              </a:lnSpc>
              <a:buClr>
                <a:srgbClr val="22A2E2"/>
              </a:buClr>
              <a:buFont typeface="Wingdings"/>
              <a:buChar char=""/>
              <a:tabLst>
                <a:tab pos="636270" algn="l"/>
                <a:tab pos="636905" algn="l"/>
              </a:tabLst>
            </a:pPr>
            <a:r>
              <a:rPr sz="2800" dirty="0">
                <a:solidFill>
                  <a:srgbClr val="132767"/>
                </a:solidFill>
                <a:latin typeface="Arial"/>
                <a:cs typeface="Arial"/>
              </a:rPr>
              <a:t>Tham </a:t>
            </a:r>
            <a:r>
              <a:rPr sz="2800" spc="-5" dirty="0">
                <a:solidFill>
                  <a:srgbClr val="132767"/>
                </a:solidFill>
                <a:latin typeface="Arial"/>
                <a:cs typeface="Arial"/>
              </a:rPr>
              <a:t>số hóa: n! </a:t>
            </a:r>
            <a:r>
              <a:rPr sz="2800" dirty="0">
                <a:solidFill>
                  <a:srgbClr val="132767"/>
                </a:solidFill>
                <a:latin typeface="Arial"/>
                <a:cs typeface="Arial"/>
              </a:rPr>
              <a:t>=</a:t>
            </a:r>
            <a:r>
              <a:rPr sz="2800" spc="-15" dirty="0">
                <a:solidFill>
                  <a:srgbClr val="132767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132767"/>
                </a:solidFill>
                <a:latin typeface="Arial"/>
                <a:cs typeface="Arial"/>
              </a:rPr>
              <a:t>Fact(n)</a:t>
            </a:r>
            <a:endParaRPr sz="2800">
              <a:latin typeface="Arial"/>
              <a:cs typeface="Arial"/>
            </a:endParaRPr>
          </a:p>
          <a:p>
            <a:pPr marL="636270" indent="-333375">
              <a:lnSpc>
                <a:spcPct val="100000"/>
              </a:lnSpc>
              <a:spcBef>
                <a:spcPts val="675"/>
              </a:spcBef>
              <a:buClr>
                <a:srgbClr val="22A2E2"/>
              </a:buClr>
              <a:buFont typeface="Wingdings"/>
              <a:buChar char=""/>
              <a:tabLst>
                <a:tab pos="636270" algn="l"/>
                <a:tab pos="636905" algn="l"/>
              </a:tabLst>
            </a:pPr>
            <a:r>
              <a:rPr sz="2800" spc="-5" dirty="0">
                <a:solidFill>
                  <a:srgbClr val="132767"/>
                </a:solidFill>
                <a:latin typeface="Arial"/>
                <a:cs typeface="Arial"/>
              </a:rPr>
              <a:t>Trường hợp </a:t>
            </a:r>
            <a:r>
              <a:rPr sz="2800" dirty="0">
                <a:solidFill>
                  <a:srgbClr val="132767"/>
                </a:solidFill>
                <a:latin typeface="Arial"/>
                <a:cs typeface="Arial"/>
              </a:rPr>
              <a:t>suy biến: Fact(0) = 1,</a:t>
            </a:r>
            <a:r>
              <a:rPr sz="2800" spc="-35" dirty="0">
                <a:solidFill>
                  <a:srgbClr val="132767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132767"/>
                </a:solidFill>
                <a:latin typeface="Arial"/>
                <a:cs typeface="Arial"/>
              </a:rPr>
              <a:t>(n=0)</a:t>
            </a:r>
            <a:endParaRPr sz="2800">
              <a:latin typeface="Arial"/>
              <a:cs typeface="Arial"/>
            </a:endParaRPr>
          </a:p>
          <a:p>
            <a:pPr marL="636270" marR="222885" indent="-333375">
              <a:lnSpc>
                <a:spcPct val="100000"/>
              </a:lnSpc>
              <a:spcBef>
                <a:spcPts val="670"/>
              </a:spcBef>
              <a:buClr>
                <a:srgbClr val="22A2E2"/>
              </a:buClr>
              <a:buFont typeface="Wingdings"/>
              <a:buChar char=""/>
              <a:tabLst>
                <a:tab pos="636270" algn="l"/>
                <a:tab pos="636905" algn="l"/>
              </a:tabLst>
            </a:pPr>
            <a:r>
              <a:rPr sz="2800" spc="-5" dirty="0">
                <a:solidFill>
                  <a:srgbClr val="132767"/>
                </a:solidFill>
                <a:latin typeface="Arial"/>
                <a:cs typeface="Arial"/>
              </a:rPr>
              <a:t>Trường hợp </a:t>
            </a:r>
            <a:r>
              <a:rPr sz="2800" dirty="0">
                <a:solidFill>
                  <a:srgbClr val="132767"/>
                </a:solidFill>
                <a:latin typeface="Arial"/>
                <a:cs typeface="Arial"/>
              </a:rPr>
              <a:t>tổng quát: Fact(n) = n*Fact(n-1),  (n&gt;0)</a:t>
            </a:r>
            <a:endParaRPr sz="2800">
              <a:latin typeface="Arial"/>
              <a:cs typeface="Arial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45"/>
              </a:lnSpc>
            </a:pPr>
            <a:fld id="{81D60167-4931-47E6-BA6A-407CBD079E47}" type="slidenum">
              <a:rPr spc="-5" dirty="0"/>
              <a:t>17</a:t>
            </a:fld>
            <a:endParaRPr spc="-5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6035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THIẾT KẾ HÀM ĐỆ</a:t>
            </a:r>
            <a:r>
              <a:rPr spc="-45" dirty="0"/>
              <a:t> </a:t>
            </a:r>
            <a:r>
              <a:rPr spc="-5" dirty="0"/>
              <a:t>QUY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57200" y="1436369"/>
            <a:ext cx="9144000" cy="1477010"/>
            <a:chOff x="457200" y="1436369"/>
            <a:chExt cx="9144000" cy="1477010"/>
          </a:xfrm>
        </p:grpSpPr>
        <p:sp>
          <p:nvSpPr>
            <p:cNvPr id="4" name="object 4"/>
            <p:cNvSpPr/>
            <p:nvPr/>
          </p:nvSpPr>
          <p:spPr>
            <a:xfrm>
              <a:off x="457200" y="1436369"/>
              <a:ext cx="9144000" cy="979169"/>
            </a:xfrm>
            <a:custGeom>
              <a:avLst/>
              <a:gdLst/>
              <a:ahLst/>
              <a:cxnLst/>
              <a:rect l="l" t="t" r="r" b="b"/>
              <a:pathLst>
                <a:path w="9144000" h="979169">
                  <a:moveTo>
                    <a:pt x="9144000" y="979169"/>
                  </a:moveTo>
                  <a:lnTo>
                    <a:pt x="9144000" y="0"/>
                  </a:lnTo>
                  <a:lnTo>
                    <a:pt x="0" y="0"/>
                  </a:lnTo>
                  <a:lnTo>
                    <a:pt x="0" y="979170"/>
                  </a:lnTo>
                  <a:lnTo>
                    <a:pt x="9144000" y="97916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7200" y="1436369"/>
              <a:ext cx="9143999" cy="138683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2000" y="1436369"/>
              <a:ext cx="8839200" cy="16383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7200" y="1572005"/>
              <a:ext cx="9144000" cy="76200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4852415" y="1891283"/>
              <a:ext cx="1008380" cy="524510"/>
            </a:xfrm>
            <a:custGeom>
              <a:avLst/>
              <a:gdLst/>
              <a:ahLst/>
              <a:cxnLst/>
              <a:rect l="l" t="t" r="r" b="b"/>
              <a:pathLst>
                <a:path w="1008379" h="524510">
                  <a:moveTo>
                    <a:pt x="1008126" y="504444"/>
                  </a:moveTo>
                  <a:lnTo>
                    <a:pt x="1005819" y="455816"/>
                  </a:lnTo>
                  <a:lnTo>
                    <a:pt x="999042" y="408506"/>
                  </a:lnTo>
                  <a:lnTo>
                    <a:pt x="988004" y="362725"/>
                  </a:lnTo>
                  <a:lnTo>
                    <a:pt x="972917" y="318681"/>
                  </a:lnTo>
                  <a:lnTo>
                    <a:pt x="953992" y="276586"/>
                  </a:lnTo>
                  <a:lnTo>
                    <a:pt x="931441" y="236651"/>
                  </a:lnTo>
                  <a:lnTo>
                    <a:pt x="905474" y="199084"/>
                  </a:lnTo>
                  <a:lnTo>
                    <a:pt x="876304" y="164097"/>
                  </a:lnTo>
                  <a:lnTo>
                    <a:pt x="844141" y="131900"/>
                  </a:lnTo>
                  <a:lnTo>
                    <a:pt x="809196" y="102704"/>
                  </a:lnTo>
                  <a:lnTo>
                    <a:pt x="771681" y="76718"/>
                  </a:lnTo>
                  <a:lnTo>
                    <a:pt x="731807" y="54152"/>
                  </a:lnTo>
                  <a:lnTo>
                    <a:pt x="689785" y="35218"/>
                  </a:lnTo>
                  <a:lnTo>
                    <a:pt x="645826" y="20125"/>
                  </a:lnTo>
                  <a:lnTo>
                    <a:pt x="600142" y="9085"/>
                  </a:lnTo>
                  <a:lnTo>
                    <a:pt x="552944" y="2306"/>
                  </a:lnTo>
                  <a:lnTo>
                    <a:pt x="504444" y="0"/>
                  </a:lnTo>
                  <a:lnTo>
                    <a:pt x="455816" y="2306"/>
                  </a:lnTo>
                  <a:lnTo>
                    <a:pt x="408506" y="9085"/>
                  </a:lnTo>
                  <a:lnTo>
                    <a:pt x="362725" y="20125"/>
                  </a:lnTo>
                  <a:lnTo>
                    <a:pt x="318681" y="35218"/>
                  </a:lnTo>
                  <a:lnTo>
                    <a:pt x="276586" y="54152"/>
                  </a:lnTo>
                  <a:lnTo>
                    <a:pt x="236651" y="76718"/>
                  </a:lnTo>
                  <a:lnTo>
                    <a:pt x="199084" y="102704"/>
                  </a:lnTo>
                  <a:lnTo>
                    <a:pt x="164097" y="131900"/>
                  </a:lnTo>
                  <a:lnTo>
                    <a:pt x="131900" y="164097"/>
                  </a:lnTo>
                  <a:lnTo>
                    <a:pt x="102704" y="199084"/>
                  </a:lnTo>
                  <a:lnTo>
                    <a:pt x="76718" y="236651"/>
                  </a:lnTo>
                  <a:lnTo>
                    <a:pt x="54152" y="276586"/>
                  </a:lnTo>
                  <a:lnTo>
                    <a:pt x="35218" y="318681"/>
                  </a:lnTo>
                  <a:lnTo>
                    <a:pt x="20125" y="362725"/>
                  </a:lnTo>
                  <a:lnTo>
                    <a:pt x="9085" y="408506"/>
                  </a:lnTo>
                  <a:lnTo>
                    <a:pt x="2306" y="455816"/>
                  </a:lnTo>
                  <a:lnTo>
                    <a:pt x="0" y="504444"/>
                  </a:lnTo>
                  <a:lnTo>
                    <a:pt x="939" y="524256"/>
                  </a:lnTo>
                  <a:lnTo>
                    <a:pt x="1007186" y="524256"/>
                  </a:lnTo>
                  <a:lnTo>
                    <a:pt x="1008126" y="504444"/>
                  </a:lnTo>
                  <a:close/>
                </a:path>
              </a:pathLst>
            </a:custGeom>
            <a:solidFill>
              <a:srgbClr val="22A2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839461" y="1878329"/>
              <a:ext cx="1034415" cy="537210"/>
            </a:xfrm>
            <a:custGeom>
              <a:avLst/>
              <a:gdLst/>
              <a:ahLst/>
              <a:cxnLst/>
              <a:rect l="l" t="t" r="r" b="b"/>
              <a:pathLst>
                <a:path w="1034414" h="537210">
                  <a:moveTo>
                    <a:pt x="193" y="513103"/>
                  </a:moveTo>
                  <a:lnTo>
                    <a:pt x="0" y="513588"/>
                  </a:lnTo>
                  <a:lnTo>
                    <a:pt x="0" y="517397"/>
                  </a:lnTo>
                  <a:lnTo>
                    <a:pt x="193" y="513103"/>
                  </a:lnTo>
                  <a:close/>
                </a:path>
                <a:path w="1034414" h="537210">
                  <a:moveTo>
                    <a:pt x="16001" y="505206"/>
                  </a:moveTo>
                  <a:lnTo>
                    <a:pt x="11429" y="503681"/>
                  </a:lnTo>
                  <a:lnTo>
                    <a:pt x="7620" y="505206"/>
                  </a:lnTo>
                  <a:lnTo>
                    <a:pt x="1524" y="509777"/>
                  </a:lnTo>
                  <a:lnTo>
                    <a:pt x="193" y="513103"/>
                  </a:lnTo>
                  <a:lnTo>
                    <a:pt x="0" y="517397"/>
                  </a:lnTo>
                  <a:lnTo>
                    <a:pt x="16001" y="505206"/>
                  </a:lnTo>
                  <a:close/>
                </a:path>
                <a:path w="1034414" h="537210">
                  <a:moveTo>
                    <a:pt x="16001" y="524364"/>
                  </a:moveTo>
                  <a:lnTo>
                    <a:pt x="16001" y="505206"/>
                  </a:lnTo>
                  <a:lnTo>
                    <a:pt x="0" y="517397"/>
                  </a:lnTo>
                  <a:lnTo>
                    <a:pt x="877" y="537209"/>
                  </a:lnTo>
                  <a:lnTo>
                    <a:pt x="9143" y="537209"/>
                  </a:lnTo>
                  <a:lnTo>
                    <a:pt x="9143" y="529589"/>
                  </a:lnTo>
                  <a:lnTo>
                    <a:pt x="16001" y="524364"/>
                  </a:lnTo>
                  <a:close/>
                </a:path>
                <a:path w="1034414" h="537210">
                  <a:moveTo>
                    <a:pt x="529589" y="26497"/>
                  </a:moveTo>
                  <a:lnTo>
                    <a:pt x="529589" y="9906"/>
                  </a:lnTo>
                  <a:lnTo>
                    <a:pt x="517398" y="0"/>
                  </a:lnTo>
                  <a:lnTo>
                    <a:pt x="516636" y="0"/>
                  </a:lnTo>
                  <a:lnTo>
                    <a:pt x="469574" y="2273"/>
                  </a:lnTo>
                  <a:lnTo>
                    <a:pt x="423705" y="8620"/>
                  </a:lnTo>
                  <a:lnTo>
                    <a:pt x="379211" y="18863"/>
                  </a:lnTo>
                  <a:lnTo>
                    <a:pt x="336272" y="32819"/>
                  </a:lnTo>
                  <a:lnTo>
                    <a:pt x="295070" y="50311"/>
                  </a:lnTo>
                  <a:lnTo>
                    <a:pt x="255786" y="71156"/>
                  </a:lnTo>
                  <a:lnTo>
                    <a:pt x="218602" y="95176"/>
                  </a:lnTo>
                  <a:lnTo>
                    <a:pt x="183698" y="122190"/>
                  </a:lnTo>
                  <a:lnTo>
                    <a:pt x="151257" y="152018"/>
                  </a:lnTo>
                  <a:lnTo>
                    <a:pt x="121459" y="184481"/>
                  </a:lnTo>
                  <a:lnTo>
                    <a:pt x="94485" y="219397"/>
                  </a:lnTo>
                  <a:lnTo>
                    <a:pt x="70518" y="256587"/>
                  </a:lnTo>
                  <a:lnTo>
                    <a:pt x="49739" y="295872"/>
                  </a:lnTo>
                  <a:lnTo>
                    <a:pt x="32328" y="337070"/>
                  </a:lnTo>
                  <a:lnTo>
                    <a:pt x="18467" y="380001"/>
                  </a:lnTo>
                  <a:lnTo>
                    <a:pt x="8338" y="424486"/>
                  </a:lnTo>
                  <a:lnTo>
                    <a:pt x="2122" y="470345"/>
                  </a:lnTo>
                  <a:lnTo>
                    <a:pt x="193" y="513103"/>
                  </a:lnTo>
                  <a:lnTo>
                    <a:pt x="1524" y="509777"/>
                  </a:lnTo>
                  <a:lnTo>
                    <a:pt x="7620" y="505206"/>
                  </a:lnTo>
                  <a:lnTo>
                    <a:pt x="11429" y="503681"/>
                  </a:lnTo>
                  <a:lnTo>
                    <a:pt x="16001" y="505206"/>
                  </a:lnTo>
                  <a:lnTo>
                    <a:pt x="16001" y="524364"/>
                  </a:lnTo>
                  <a:lnTo>
                    <a:pt x="25146" y="517397"/>
                  </a:lnTo>
                  <a:lnTo>
                    <a:pt x="27512" y="470077"/>
                  </a:lnTo>
                  <a:lnTo>
                    <a:pt x="34224" y="424007"/>
                  </a:lnTo>
                  <a:lnTo>
                    <a:pt x="45077" y="379399"/>
                  </a:lnTo>
                  <a:lnTo>
                    <a:pt x="59867" y="336462"/>
                  </a:lnTo>
                  <a:lnTo>
                    <a:pt x="78389" y="295405"/>
                  </a:lnTo>
                  <a:lnTo>
                    <a:pt x="100439" y="256440"/>
                  </a:lnTo>
                  <a:lnTo>
                    <a:pt x="125813" y="219776"/>
                  </a:lnTo>
                  <a:lnTo>
                    <a:pt x="154306" y="185623"/>
                  </a:lnTo>
                  <a:lnTo>
                    <a:pt x="185715" y="154192"/>
                  </a:lnTo>
                  <a:lnTo>
                    <a:pt x="219833" y="125691"/>
                  </a:lnTo>
                  <a:lnTo>
                    <a:pt x="256459" y="100332"/>
                  </a:lnTo>
                  <a:lnTo>
                    <a:pt x="295386" y="78325"/>
                  </a:lnTo>
                  <a:lnTo>
                    <a:pt x="336410" y="59878"/>
                  </a:lnTo>
                  <a:lnTo>
                    <a:pt x="379328" y="45203"/>
                  </a:lnTo>
                  <a:lnTo>
                    <a:pt x="423935" y="34510"/>
                  </a:lnTo>
                  <a:lnTo>
                    <a:pt x="470026" y="28008"/>
                  </a:lnTo>
                  <a:lnTo>
                    <a:pt x="504443" y="26482"/>
                  </a:lnTo>
                  <a:lnTo>
                    <a:pt x="504443" y="16001"/>
                  </a:lnTo>
                  <a:lnTo>
                    <a:pt x="517398" y="25907"/>
                  </a:lnTo>
                  <a:lnTo>
                    <a:pt x="529589" y="26497"/>
                  </a:lnTo>
                  <a:close/>
                </a:path>
                <a:path w="1034414" h="537210">
                  <a:moveTo>
                    <a:pt x="26109" y="537209"/>
                  </a:moveTo>
                  <a:lnTo>
                    <a:pt x="25146" y="517397"/>
                  </a:lnTo>
                  <a:lnTo>
                    <a:pt x="9143" y="529589"/>
                  </a:lnTo>
                  <a:lnTo>
                    <a:pt x="9905" y="529589"/>
                  </a:lnTo>
                  <a:lnTo>
                    <a:pt x="13715" y="530351"/>
                  </a:lnTo>
                  <a:lnTo>
                    <a:pt x="17525" y="529589"/>
                  </a:lnTo>
                  <a:lnTo>
                    <a:pt x="23622" y="525018"/>
                  </a:lnTo>
                  <a:lnTo>
                    <a:pt x="25146" y="521207"/>
                  </a:lnTo>
                  <a:lnTo>
                    <a:pt x="25146" y="537209"/>
                  </a:lnTo>
                  <a:lnTo>
                    <a:pt x="26109" y="537209"/>
                  </a:lnTo>
                  <a:close/>
                </a:path>
                <a:path w="1034414" h="537210">
                  <a:moveTo>
                    <a:pt x="25146" y="537209"/>
                  </a:moveTo>
                  <a:lnTo>
                    <a:pt x="25146" y="521207"/>
                  </a:lnTo>
                  <a:lnTo>
                    <a:pt x="23622" y="525018"/>
                  </a:lnTo>
                  <a:lnTo>
                    <a:pt x="17525" y="529589"/>
                  </a:lnTo>
                  <a:lnTo>
                    <a:pt x="13715" y="530351"/>
                  </a:lnTo>
                  <a:lnTo>
                    <a:pt x="9905" y="529589"/>
                  </a:lnTo>
                  <a:lnTo>
                    <a:pt x="9143" y="529589"/>
                  </a:lnTo>
                  <a:lnTo>
                    <a:pt x="9143" y="537209"/>
                  </a:lnTo>
                  <a:lnTo>
                    <a:pt x="25146" y="537209"/>
                  </a:lnTo>
                  <a:close/>
                </a:path>
                <a:path w="1034414" h="537210">
                  <a:moveTo>
                    <a:pt x="517398" y="25907"/>
                  </a:moveTo>
                  <a:lnTo>
                    <a:pt x="504443" y="16001"/>
                  </a:lnTo>
                  <a:lnTo>
                    <a:pt x="505967" y="21336"/>
                  </a:lnTo>
                  <a:lnTo>
                    <a:pt x="511301" y="25907"/>
                  </a:lnTo>
                  <a:lnTo>
                    <a:pt x="517398" y="25907"/>
                  </a:lnTo>
                  <a:close/>
                </a:path>
                <a:path w="1034414" h="537210">
                  <a:moveTo>
                    <a:pt x="517012" y="25925"/>
                  </a:moveTo>
                  <a:lnTo>
                    <a:pt x="511301" y="25907"/>
                  </a:lnTo>
                  <a:lnTo>
                    <a:pt x="505967" y="21336"/>
                  </a:lnTo>
                  <a:lnTo>
                    <a:pt x="504443" y="16001"/>
                  </a:lnTo>
                  <a:lnTo>
                    <a:pt x="504443" y="26482"/>
                  </a:lnTo>
                  <a:lnTo>
                    <a:pt x="517012" y="25925"/>
                  </a:lnTo>
                  <a:close/>
                </a:path>
                <a:path w="1034414" h="537210">
                  <a:moveTo>
                    <a:pt x="517398" y="25942"/>
                  </a:moveTo>
                  <a:lnTo>
                    <a:pt x="517012" y="25925"/>
                  </a:lnTo>
                  <a:lnTo>
                    <a:pt x="517398" y="25942"/>
                  </a:lnTo>
                  <a:close/>
                </a:path>
                <a:path w="1034414" h="537210">
                  <a:moveTo>
                    <a:pt x="523133" y="286"/>
                  </a:moveTo>
                  <a:lnTo>
                    <a:pt x="522732" y="0"/>
                  </a:lnTo>
                  <a:lnTo>
                    <a:pt x="517398" y="0"/>
                  </a:lnTo>
                  <a:lnTo>
                    <a:pt x="523133" y="286"/>
                  </a:lnTo>
                  <a:close/>
                </a:path>
                <a:path w="1034414" h="537210">
                  <a:moveTo>
                    <a:pt x="529589" y="9906"/>
                  </a:moveTo>
                  <a:lnTo>
                    <a:pt x="528065" y="3809"/>
                  </a:lnTo>
                  <a:lnTo>
                    <a:pt x="523133" y="286"/>
                  </a:lnTo>
                  <a:lnTo>
                    <a:pt x="517398" y="0"/>
                  </a:lnTo>
                  <a:lnTo>
                    <a:pt x="529589" y="9906"/>
                  </a:lnTo>
                  <a:close/>
                </a:path>
                <a:path w="1034414" h="537210">
                  <a:moveTo>
                    <a:pt x="1033733" y="510941"/>
                  </a:moveTo>
                  <a:lnTo>
                    <a:pt x="1031837" y="470140"/>
                  </a:lnTo>
                  <a:lnTo>
                    <a:pt x="1025581" y="424134"/>
                  </a:lnTo>
                  <a:lnTo>
                    <a:pt x="1015441" y="379554"/>
                  </a:lnTo>
                  <a:lnTo>
                    <a:pt x="1001595" y="336573"/>
                  </a:lnTo>
                  <a:lnTo>
                    <a:pt x="984219" y="295366"/>
                  </a:lnTo>
                  <a:lnTo>
                    <a:pt x="963489" y="256105"/>
                  </a:lnTo>
                  <a:lnTo>
                    <a:pt x="939582" y="218964"/>
                  </a:lnTo>
                  <a:lnTo>
                    <a:pt x="912675" y="184117"/>
                  </a:lnTo>
                  <a:lnTo>
                    <a:pt x="882943" y="151738"/>
                  </a:lnTo>
                  <a:lnTo>
                    <a:pt x="850564" y="121999"/>
                  </a:lnTo>
                  <a:lnTo>
                    <a:pt x="815714" y="95075"/>
                  </a:lnTo>
                  <a:lnTo>
                    <a:pt x="778569" y="71139"/>
                  </a:lnTo>
                  <a:lnTo>
                    <a:pt x="739306" y="50365"/>
                  </a:lnTo>
                  <a:lnTo>
                    <a:pt x="698101" y="32927"/>
                  </a:lnTo>
                  <a:lnTo>
                    <a:pt x="655132" y="18997"/>
                  </a:lnTo>
                  <a:lnTo>
                    <a:pt x="610573" y="8751"/>
                  </a:lnTo>
                  <a:lnTo>
                    <a:pt x="564603" y="2360"/>
                  </a:lnTo>
                  <a:lnTo>
                    <a:pt x="523133" y="286"/>
                  </a:lnTo>
                  <a:lnTo>
                    <a:pt x="528065" y="3809"/>
                  </a:lnTo>
                  <a:lnTo>
                    <a:pt x="529589" y="9906"/>
                  </a:lnTo>
                  <a:lnTo>
                    <a:pt x="529589" y="26497"/>
                  </a:lnTo>
                  <a:lnTo>
                    <a:pt x="564061" y="28065"/>
                  </a:lnTo>
                  <a:lnTo>
                    <a:pt x="610189" y="34593"/>
                  </a:lnTo>
                  <a:lnTo>
                    <a:pt x="654818" y="45286"/>
                  </a:lnTo>
                  <a:lnTo>
                    <a:pt x="697745" y="59940"/>
                  </a:lnTo>
                  <a:lnTo>
                    <a:pt x="738769" y="78348"/>
                  </a:lnTo>
                  <a:lnTo>
                    <a:pt x="777686" y="100306"/>
                  </a:lnTo>
                  <a:lnTo>
                    <a:pt x="814295" y="125608"/>
                  </a:lnTo>
                  <a:lnTo>
                    <a:pt x="848392" y="154049"/>
                  </a:lnTo>
                  <a:lnTo>
                    <a:pt x="879776" y="185424"/>
                  </a:lnTo>
                  <a:lnTo>
                    <a:pt x="908245" y="219527"/>
                  </a:lnTo>
                  <a:lnTo>
                    <a:pt x="933596" y="256153"/>
                  </a:lnTo>
                  <a:lnTo>
                    <a:pt x="955626" y="295097"/>
                  </a:lnTo>
                  <a:lnTo>
                    <a:pt x="974133" y="336153"/>
                  </a:lnTo>
                  <a:lnTo>
                    <a:pt x="988915" y="379117"/>
                  </a:lnTo>
                  <a:lnTo>
                    <a:pt x="999770" y="423782"/>
                  </a:lnTo>
                  <a:lnTo>
                    <a:pt x="1006495" y="469944"/>
                  </a:lnTo>
                  <a:lnTo>
                    <a:pt x="1008888" y="517397"/>
                  </a:lnTo>
                  <a:lnTo>
                    <a:pt x="1018032" y="529589"/>
                  </a:lnTo>
                  <a:lnTo>
                    <a:pt x="1018032" y="537209"/>
                  </a:lnTo>
                  <a:lnTo>
                    <a:pt x="1024127" y="537209"/>
                  </a:lnTo>
                  <a:lnTo>
                    <a:pt x="1024127" y="505206"/>
                  </a:lnTo>
                  <a:lnTo>
                    <a:pt x="1024889" y="505206"/>
                  </a:lnTo>
                  <a:lnTo>
                    <a:pt x="1030224" y="506730"/>
                  </a:lnTo>
                  <a:lnTo>
                    <a:pt x="1033733" y="510941"/>
                  </a:lnTo>
                  <a:close/>
                </a:path>
                <a:path w="1034414" h="537210">
                  <a:moveTo>
                    <a:pt x="1018032" y="529589"/>
                  </a:moveTo>
                  <a:lnTo>
                    <a:pt x="1008888" y="517397"/>
                  </a:lnTo>
                  <a:lnTo>
                    <a:pt x="1007904" y="537209"/>
                  </a:lnTo>
                  <a:lnTo>
                    <a:pt x="1008888" y="537209"/>
                  </a:lnTo>
                  <a:lnTo>
                    <a:pt x="1008888" y="523494"/>
                  </a:lnTo>
                  <a:lnTo>
                    <a:pt x="1012698" y="528065"/>
                  </a:lnTo>
                  <a:lnTo>
                    <a:pt x="1018032" y="529589"/>
                  </a:lnTo>
                  <a:close/>
                </a:path>
                <a:path w="1034414" h="537210">
                  <a:moveTo>
                    <a:pt x="1018032" y="537209"/>
                  </a:moveTo>
                  <a:lnTo>
                    <a:pt x="1018032" y="529589"/>
                  </a:lnTo>
                  <a:lnTo>
                    <a:pt x="1012698" y="528065"/>
                  </a:lnTo>
                  <a:lnTo>
                    <a:pt x="1008888" y="523494"/>
                  </a:lnTo>
                  <a:lnTo>
                    <a:pt x="1008888" y="537209"/>
                  </a:lnTo>
                  <a:lnTo>
                    <a:pt x="1018032" y="537209"/>
                  </a:lnTo>
                  <a:close/>
                </a:path>
                <a:path w="1034414" h="537210">
                  <a:moveTo>
                    <a:pt x="1034034" y="517397"/>
                  </a:moveTo>
                  <a:lnTo>
                    <a:pt x="1033733" y="510941"/>
                  </a:lnTo>
                  <a:lnTo>
                    <a:pt x="1030224" y="506730"/>
                  </a:lnTo>
                  <a:lnTo>
                    <a:pt x="1024889" y="505206"/>
                  </a:lnTo>
                  <a:lnTo>
                    <a:pt x="1024127" y="505206"/>
                  </a:lnTo>
                  <a:lnTo>
                    <a:pt x="1034034" y="517397"/>
                  </a:lnTo>
                  <a:close/>
                </a:path>
                <a:path w="1034414" h="537210">
                  <a:moveTo>
                    <a:pt x="1034034" y="517397"/>
                  </a:moveTo>
                  <a:lnTo>
                    <a:pt x="1024127" y="505206"/>
                  </a:lnTo>
                  <a:lnTo>
                    <a:pt x="1024127" y="537209"/>
                  </a:lnTo>
                  <a:lnTo>
                    <a:pt x="1033194" y="537209"/>
                  </a:lnTo>
                  <a:lnTo>
                    <a:pt x="1034034" y="517397"/>
                  </a:lnTo>
                  <a:close/>
                </a:path>
                <a:path w="1034414" h="537210">
                  <a:moveTo>
                    <a:pt x="1034034" y="517397"/>
                  </a:moveTo>
                  <a:lnTo>
                    <a:pt x="1034034" y="511301"/>
                  </a:lnTo>
                  <a:lnTo>
                    <a:pt x="1033733" y="510941"/>
                  </a:lnTo>
                  <a:lnTo>
                    <a:pt x="1034034" y="51739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937420" y="2335530"/>
              <a:ext cx="318135" cy="80010"/>
            </a:xfrm>
            <a:custGeom>
              <a:avLst/>
              <a:gdLst/>
              <a:ahLst/>
              <a:cxnLst/>
              <a:rect l="l" t="t" r="r" b="b"/>
              <a:pathLst>
                <a:path w="318135" h="80010">
                  <a:moveTo>
                    <a:pt x="317843" y="0"/>
                  </a:moveTo>
                  <a:lnTo>
                    <a:pt x="194399" y="28193"/>
                  </a:lnTo>
                  <a:lnTo>
                    <a:pt x="131572" y="43386"/>
                  </a:lnTo>
                  <a:lnTo>
                    <a:pt x="69758" y="59737"/>
                  </a:lnTo>
                  <a:lnTo>
                    <a:pt x="9043" y="77196"/>
                  </a:lnTo>
                  <a:lnTo>
                    <a:pt x="0" y="80010"/>
                  </a:lnTo>
                  <a:lnTo>
                    <a:pt x="35684" y="80009"/>
                  </a:lnTo>
                  <a:lnTo>
                    <a:pt x="72958" y="67519"/>
                  </a:lnTo>
                  <a:lnTo>
                    <a:pt x="132487" y="49002"/>
                  </a:lnTo>
                  <a:lnTo>
                    <a:pt x="193202" y="31543"/>
                  </a:lnTo>
                  <a:lnTo>
                    <a:pt x="255016" y="15192"/>
                  </a:lnTo>
                  <a:lnTo>
                    <a:pt x="317843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193542" y="2262639"/>
              <a:ext cx="1289685" cy="153035"/>
            </a:xfrm>
            <a:custGeom>
              <a:avLst/>
              <a:gdLst/>
              <a:ahLst/>
              <a:cxnLst/>
              <a:rect l="l" t="t" r="r" b="b"/>
              <a:pathLst>
                <a:path w="1289685" h="153035">
                  <a:moveTo>
                    <a:pt x="1289342" y="152900"/>
                  </a:moveTo>
                  <a:lnTo>
                    <a:pt x="1232511" y="113592"/>
                  </a:lnTo>
                  <a:lnTo>
                    <a:pt x="1168572" y="81921"/>
                  </a:lnTo>
                  <a:lnTo>
                    <a:pt x="1132985" y="67947"/>
                  </a:lnTo>
                  <a:lnTo>
                    <a:pt x="1095110" y="55235"/>
                  </a:lnTo>
                  <a:lnTo>
                    <a:pt x="1055036" y="43798"/>
                  </a:lnTo>
                  <a:lnTo>
                    <a:pt x="1012855" y="33651"/>
                  </a:lnTo>
                  <a:lnTo>
                    <a:pt x="968658" y="24810"/>
                  </a:lnTo>
                  <a:lnTo>
                    <a:pt x="922536" y="17289"/>
                  </a:lnTo>
                  <a:lnTo>
                    <a:pt x="874581" y="11103"/>
                  </a:lnTo>
                  <a:lnTo>
                    <a:pt x="824883" y="6266"/>
                  </a:lnTo>
                  <a:lnTo>
                    <a:pt x="773534" y="2793"/>
                  </a:lnTo>
                  <a:lnTo>
                    <a:pt x="720624" y="700"/>
                  </a:lnTo>
                  <a:lnTo>
                    <a:pt x="666246" y="0"/>
                  </a:lnTo>
                  <a:lnTo>
                    <a:pt x="610489" y="708"/>
                  </a:lnTo>
                  <a:lnTo>
                    <a:pt x="553447" y="2839"/>
                  </a:lnTo>
                  <a:lnTo>
                    <a:pt x="495208" y="6408"/>
                  </a:lnTo>
                  <a:lnTo>
                    <a:pt x="435865" y="11430"/>
                  </a:lnTo>
                  <a:lnTo>
                    <a:pt x="375509" y="17919"/>
                  </a:lnTo>
                  <a:lnTo>
                    <a:pt x="314231" y="25891"/>
                  </a:lnTo>
                  <a:lnTo>
                    <a:pt x="252122" y="35358"/>
                  </a:lnTo>
                  <a:lnTo>
                    <a:pt x="189273" y="46338"/>
                  </a:lnTo>
                  <a:lnTo>
                    <a:pt x="125776" y="58844"/>
                  </a:lnTo>
                  <a:lnTo>
                    <a:pt x="61721" y="72890"/>
                  </a:lnTo>
                  <a:lnTo>
                    <a:pt x="15430" y="83820"/>
                  </a:lnTo>
                  <a:lnTo>
                    <a:pt x="0" y="87368"/>
                  </a:lnTo>
                  <a:lnTo>
                    <a:pt x="66187" y="74329"/>
                  </a:lnTo>
                  <a:lnTo>
                    <a:pt x="131625" y="62946"/>
                  </a:lnTo>
                  <a:lnTo>
                    <a:pt x="196213" y="53201"/>
                  </a:lnTo>
                  <a:lnTo>
                    <a:pt x="259855" y="45077"/>
                  </a:lnTo>
                  <a:lnTo>
                    <a:pt x="322451" y="38555"/>
                  </a:lnTo>
                  <a:lnTo>
                    <a:pt x="383904" y="33618"/>
                  </a:lnTo>
                  <a:lnTo>
                    <a:pt x="444114" y="30247"/>
                  </a:lnTo>
                  <a:lnTo>
                    <a:pt x="502985" y="28425"/>
                  </a:lnTo>
                  <a:lnTo>
                    <a:pt x="560418" y="28132"/>
                  </a:lnTo>
                  <a:lnTo>
                    <a:pt x="616314" y="29353"/>
                  </a:lnTo>
                  <a:lnTo>
                    <a:pt x="670576" y="32068"/>
                  </a:lnTo>
                  <a:lnTo>
                    <a:pt x="723105" y="36259"/>
                  </a:lnTo>
                  <a:lnTo>
                    <a:pt x="773802" y="41909"/>
                  </a:lnTo>
                  <a:lnTo>
                    <a:pt x="822571" y="48999"/>
                  </a:lnTo>
                  <a:lnTo>
                    <a:pt x="869311" y="57511"/>
                  </a:lnTo>
                  <a:lnTo>
                    <a:pt x="913926" y="67429"/>
                  </a:lnTo>
                  <a:lnTo>
                    <a:pt x="956317" y="78732"/>
                  </a:lnTo>
                  <a:lnTo>
                    <a:pt x="996385" y="91404"/>
                  </a:lnTo>
                  <a:lnTo>
                    <a:pt x="1034033" y="105427"/>
                  </a:lnTo>
                  <a:lnTo>
                    <a:pt x="1069163" y="120782"/>
                  </a:lnTo>
                  <a:lnTo>
                    <a:pt x="1127298" y="152900"/>
                  </a:lnTo>
                  <a:lnTo>
                    <a:pt x="1289342" y="152900"/>
                  </a:lnTo>
                  <a:close/>
                </a:path>
              </a:pathLst>
            </a:custGeom>
            <a:solidFill>
              <a:srgbClr val="75A7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895917" y="2249830"/>
              <a:ext cx="1605915" cy="165735"/>
            </a:xfrm>
            <a:custGeom>
              <a:avLst/>
              <a:gdLst/>
              <a:ahLst/>
              <a:cxnLst/>
              <a:rect l="l" t="t" r="r" b="b"/>
              <a:pathLst>
                <a:path w="1605914" h="165735">
                  <a:moveTo>
                    <a:pt x="342058" y="76712"/>
                  </a:moveTo>
                  <a:lnTo>
                    <a:pt x="259012" y="95056"/>
                  </a:lnTo>
                  <a:lnTo>
                    <a:pt x="210369" y="106688"/>
                  </a:lnTo>
                  <a:lnTo>
                    <a:pt x="161991" y="118942"/>
                  </a:lnTo>
                  <a:lnTo>
                    <a:pt x="113885" y="131853"/>
                  </a:lnTo>
                  <a:lnTo>
                    <a:pt x="66058" y="145457"/>
                  </a:lnTo>
                  <a:lnTo>
                    <a:pt x="18518" y="159791"/>
                  </a:lnTo>
                  <a:lnTo>
                    <a:pt x="0" y="165709"/>
                  </a:lnTo>
                  <a:lnTo>
                    <a:pt x="38275" y="165709"/>
                  </a:lnTo>
                  <a:lnTo>
                    <a:pt x="54663" y="159807"/>
                  </a:lnTo>
                  <a:lnTo>
                    <a:pt x="102064" y="143678"/>
                  </a:lnTo>
                  <a:lnTo>
                    <a:pt x="148437" y="128791"/>
                  </a:lnTo>
                  <a:lnTo>
                    <a:pt x="193535" y="115161"/>
                  </a:lnTo>
                  <a:lnTo>
                    <a:pt x="237115" y="102802"/>
                  </a:lnTo>
                  <a:lnTo>
                    <a:pt x="278932" y="91730"/>
                  </a:lnTo>
                  <a:lnTo>
                    <a:pt x="318742" y="81960"/>
                  </a:lnTo>
                  <a:lnTo>
                    <a:pt x="342058" y="76712"/>
                  </a:lnTo>
                  <a:close/>
                </a:path>
                <a:path w="1605914" h="165735">
                  <a:moveTo>
                    <a:pt x="356913" y="75965"/>
                  </a:moveTo>
                  <a:lnTo>
                    <a:pt x="318742" y="81960"/>
                  </a:lnTo>
                  <a:lnTo>
                    <a:pt x="278932" y="91730"/>
                  </a:lnTo>
                  <a:lnTo>
                    <a:pt x="237115" y="102802"/>
                  </a:lnTo>
                  <a:lnTo>
                    <a:pt x="193535" y="115161"/>
                  </a:lnTo>
                  <a:lnTo>
                    <a:pt x="148437" y="128791"/>
                  </a:lnTo>
                  <a:lnTo>
                    <a:pt x="102064" y="143678"/>
                  </a:lnTo>
                  <a:lnTo>
                    <a:pt x="54663" y="159807"/>
                  </a:lnTo>
                  <a:lnTo>
                    <a:pt x="38275" y="165709"/>
                  </a:lnTo>
                  <a:lnTo>
                    <a:pt x="88567" y="165709"/>
                  </a:lnTo>
                  <a:lnTo>
                    <a:pt x="119390" y="156922"/>
                  </a:lnTo>
                  <a:lnTo>
                    <a:pt x="167498" y="143952"/>
                  </a:lnTo>
                  <a:lnTo>
                    <a:pt x="215861" y="131609"/>
                  </a:lnTo>
                  <a:lnTo>
                    <a:pt x="264471" y="119847"/>
                  </a:lnTo>
                  <a:lnTo>
                    <a:pt x="295338" y="112754"/>
                  </a:lnTo>
                  <a:lnTo>
                    <a:pt x="295338" y="87985"/>
                  </a:lnTo>
                  <a:lnTo>
                    <a:pt x="343656" y="78387"/>
                  </a:lnTo>
                  <a:lnTo>
                    <a:pt x="356913" y="75965"/>
                  </a:lnTo>
                  <a:close/>
                </a:path>
                <a:path w="1605914" h="165735">
                  <a:moveTo>
                    <a:pt x="300514" y="112386"/>
                  </a:moveTo>
                  <a:lnTo>
                    <a:pt x="215861" y="131609"/>
                  </a:lnTo>
                  <a:lnTo>
                    <a:pt x="167498" y="143952"/>
                  </a:lnTo>
                  <a:lnTo>
                    <a:pt x="119390" y="156922"/>
                  </a:lnTo>
                  <a:lnTo>
                    <a:pt x="88567" y="165709"/>
                  </a:lnTo>
                  <a:lnTo>
                    <a:pt x="116397" y="165709"/>
                  </a:lnTo>
                  <a:lnTo>
                    <a:pt x="159051" y="152046"/>
                  </a:lnTo>
                  <a:lnTo>
                    <a:pt x="203273" y="138696"/>
                  </a:lnTo>
                  <a:lnTo>
                    <a:pt x="245961" y="126590"/>
                  </a:lnTo>
                  <a:lnTo>
                    <a:pt x="286873" y="115743"/>
                  </a:lnTo>
                  <a:lnTo>
                    <a:pt x="300514" y="112386"/>
                  </a:lnTo>
                  <a:close/>
                </a:path>
                <a:path w="1605914" h="165735">
                  <a:moveTo>
                    <a:pt x="362394" y="97891"/>
                  </a:moveTo>
                  <a:lnTo>
                    <a:pt x="356913" y="75965"/>
                  </a:lnTo>
                  <a:lnTo>
                    <a:pt x="343656" y="78387"/>
                  </a:lnTo>
                  <a:lnTo>
                    <a:pt x="295338" y="87985"/>
                  </a:lnTo>
                  <a:lnTo>
                    <a:pt x="300348" y="111603"/>
                  </a:lnTo>
                  <a:lnTo>
                    <a:pt x="313318" y="108623"/>
                  </a:lnTo>
                  <a:lnTo>
                    <a:pt x="362394" y="97891"/>
                  </a:lnTo>
                  <a:close/>
                </a:path>
                <a:path w="1605914" h="165735">
                  <a:moveTo>
                    <a:pt x="300348" y="111603"/>
                  </a:moveTo>
                  <a:lnTo>
                    <a:pt x="295338" y="87985"/>
                  </a:lnTo>
                  <a:lnTo>
                    <a:pt x="295338" y="112754"/>
                  </a:lnTo>
                  <a:lnTo>
                    <a:pt x="300348" y="111603"/>
                  </a:lnTo>
                  <a:close/>
                </a:path>
                <a:path w="1605914" h="165735">
                  <a:moveTo>
                    <a:pt x="362394" y="97891"/>
                  </a:moveTo>
                  <a:lnTo>
                    <a:pt x="313318" y="108623"/>
                  </a:lnTo>
                  <a:lnTo>
                    <a:pt x="300348" y="111603"/>
                  </a:lnTo>
                  <a:lnTo>
                    <a:pt x="300514" y="112386"/>
                  </a:lnTo>
                  <a:lnTo>
                    <a:pt x="325765" y="106172"/>
                  </a:lnTo>
                  <a:lnTo>
                    <a:pt x="362394" y="97891"/>
                  </a:lnTo>
                  <a:close/>
                </a:path>
                <a:path w="1605914" h="165735">
                  <a:moveTo>
                    <a:pt x="1446675" y="165709"/>
                  </a:moveTo>
                  <a:lnTo>
                    <a:pt x="1375161" y="123706"/>
                  </a:lnTo>
                  <a:lnTo>
                    <a:pt x="1329097" y="103741"/>
                  </a:lnTo>
                  <a:lnTo>
                    <a:pt x="1281981" y="87012"/>
                  </a:lnTo>
                  <a:lnTo>
                    <a:pt x="1234910" y="73254"/>
                  </a:lnTo>
                  <a:lnTo>
                    <a:pt x="1189157" y="62244"/>
                  </a:lnTo>
                  <a:lnTo>
                    <a:pt x="1145730" y="53695"/>
                  </a:lnTo>
                  <a:lnTo>
                    <a:pt x="1096894" y="45857"/>
                  </a:lnTo>
                  <a:lnTo>
                    <a:pt x="1047548" y="39535"/>
                  </a:lnTo>
                  <a:lnTo>
                    <a:pt x="997764" y="34673"/>
                  </a:lnTo>
                  <a:lnTo>
                    <a:pt x="947615" y="31213"/>
                  </a:lnTo>
                  <a:lnTo>
                    <a:pt x="897073" y="29097"/>
                  </a:lnTo>
                  <a:lnTo>
                    <a:pt x="849442" y="28320"/>
                  </a:lnTo>
                  <a:lnTo>
                    <a:pt x="846510" y="28382"/>
                  </a:lnTo>
                  <a:lnTo>
                    <a:pt x="769328" y="33472"/>
                  </a:lnTo>
                  <a:lnTo>
                    <a:pt x="717042" y="38375"/>
                  </a:lnTo>
                  <a:lnTo>
                    <a:pt x="664979" y="44297"/>
                  </a:lnTo>
                  <a:lnTo>
                    <a:pt x="613230" y="51179"/>
                  </a:lnTo>
                  <a:lnTo>
                    <a:pt x="561887" y="58961"/>
                  </a:lnTo>
                  <a:lnTo>
                    <a:pt x="511041" y="67583"/>
                  </a:lnTo>
                  <a:lnTo>
                    <a:pt x="460782" y="76985"/>
                  </a:lnTo>
                  <a:lnTo>
                    <a:pt x="411203" y="87108"/>
                  </a:lnTo>
                  <a:lnTo>
                    <a:pt x="362394" y="97891"/>
                  </a:lnTo>
                  <a:lnTo>
                    <a:pt x="300514" y="112386"/>
                  </a:lnTo>
                  <a:lnTo>
                    <a:pt x="300672" y="113131"/>
                  </a:lnTo>
                  <a:lnTo>
                    <a:pt x="347875" y="103607"/>
                  </a:lnTo>
                  <a:lnTo>
                    <a:pt x="395870" y="94735"/>
                  </a:lnTo>
                  <a:lnTo>
                    <a:pt x="444554" y="86573"/>
                  </a:lnTo>
                  <a:lnTo>
                    <a:pt x="493828" y="79179"/>
                  </a:lnTo>
                  <a:lnTo>
                    <a:pt x="543589" y="72609"/>
                  </a:lnTo>
                  <a:lnTo>
                    <a:pt x="593738" y="66920"/>
                  </a:lnTo>
                  <a:lnTo>
                    <a:pt x="644171" y="62170"/>
                  </a:lnTo>
                  <a:lnTo>
                    <a:pt x="694788" y="58415"/>
                  </a:lnTo>
                  <a:lnTo>
                    <a:pt x="745488" y="55713"/>
                  </a:lnTo>
                  <a:lnTo>
                    <a:pt x="795699" y="54135"/>
                  </a:lnTo>
                  <a:lnTo>
                    <a:pt x="846510" y="53697"/>
                  </a:lnTo>
                  <a:lnTo>
                    <a:pt x="897073" y="54493"/>
                  </a:lnTo>
                  <a:lnTo>
                    <a:pt x="947092" y="56572"/>
                  </a:lnTo>
                  <a:lnTo>
                    <a:pt x="996687" y="59990"/>
                  </a:lnTo>
                  <a:lnTo>
                    <a:pt x="1045758" y="64802"/>
                  </a:lnTo>
                  <a:lnTo>
                    <a:pt x="1094203" y="71067"/>
                  </a:lnTo>
                  <a:lnTo>
                    <a:pt x="1141920" y="78841"/>
                  </a:lnTo>
                  <a:lnTo>
                    <a:pt x="1182498" y="86859"/>
                  </a:lnTo>
                  <a:lnTo>
                    <a:pt x="1225621" y="97141"/>
                  </a:lnTo>
                  <a:lnTo>
                    <a:pt x="1270155" y="109935"/>
                  </a:lnTo>
                  <a:lnTo>
                    <a:pt x="1314967" y="125491"/>
                  </a:lnTo>
                  <a:lnTo>
                    <a:pt x="1358923" y="144057"/>
                  </a:lnTo>
                  <a:lnTo>
                    <a:pt x="1400560" y="165709"/>
                  </a:lnTo>
                  <a:lnTo>
                    <a:pt x="1446675" y="165709"/>
                  </a:lnTo>
                  <a:close/>
                </a:path>
                <a:path w="1605914" h="165735">
                  <a:moveTo>
                    <a:pt x="356337" y="73662"/>
                  </a:moveTo>
                  <a:lnTo>
                    <a:pt x="356298" y="73507"/>
                  </a:lnTo>
                  <a:lnTo>
                    <a:pt x="342058" y="76712"/>
                  </a:lnTo>
                  <a:lnTo>
                    <a:pt x="356337" y="73662"/>
                  </a:lnTo>
                  <a:close/>
                </a:path>
                <a:path w="1605914" h="165735">
                  <a:moveTo>
                    <a:pt x="1605754" y="165709"/>
                  </a:moveTo>
                  <a:lnTo>
                    <a:pt x="1551856" y="124618"/>
                  </a:lnTo>
                  <a:lnTo>
                    <a:pt x="1510452" y="101301"/>
                  </a:lnTo>
                  <a:lnTo>
                    <a:pt x="1466650" y="81203"/>
                  </a:lnTo>
                  <a:lnTo>
                    <a:pt x="1421419" y="64092"/>
                  </a:lnTo>
                  <a:lnTo>
                    <a:pt x="1375726" y="49740"/>
                  </a:lnTo>
                  <a:lnTo>
                    <a:pt x="1330538" y="37915"/>
                  </a:lnTo>
                  <a:lnTo>
                    <a:pt x="1286824" y="28388"/>
                  </a:lnTo>
                  <a:lnTo>
                    <a:pt x="1245552" y="20929"/>
                  </a:lnTo>
                  <a:lnTo>
                    <a:pt x="1197174" y="14134"/>
                  </a:lnTo>
                  <a:lnTo>
                    <a:pt x="1148345" y="8721"/>
                  </a:lnTo>
                  <a:lnTo>
                    <a:pt x="1099130" y="4647"/>
                  </a:lnTo>
                  <a:lnTo>
                    <a:pt x="1049591" y="1865"/>
                  </a:lnTo>
                  <a:lnTo>
                    <a:pt x="999789" y="331"/>
                  </a:lnTo>
                  <a:lnTo>
                    <a:pt x="949789" y="0"/>
                  </a:lnTo>
                  <a:lnTo>
                    <a:pt x="899652" y="826"/>
                  </a:lnTo>
                  <a:lnTo>
                    <a:pt x="849442" y="2767"/>
                  </a:lnTo>
                  <a:lnTo>
                    <a:pt x="799220" y="5775"/>
                  </a:lnTo>
                  <a:lnTo>
                    <a:pt x="749050" y="9806"/>
                  </a:lnTo>
                  <a:lnTo>
                    <a:pt x="698994" y="14816"/>
                  </a:lnTo>
                  <a:lnTo>
                    <a:pt x="649115" y="20760"/>
                  </a:lnTo>
                  <a:lnTo>
                    <a:pt x="599475" y="27592"/>
                  </a:lnTo>
                  <a:lnTo>
                    <a:pt x="550138" y="35267"/>
                  </a:lnTo>
                  <a:lnTo>
                    <a:pt x="501165" y="43741"/>
                  </a:lnTo>
                  <a:lnTo>
                    <a:pt x="452619" y="52969"/>
                  </a:lnTo>
                  <a:lnTo>
                    <a:pt x="404563" y="62906"/>
                  </a:lnTo>
                  <a:lnTo>
                    <a:pt x="356337" y="73662"/>
                  </a:lnTo>
                  <a:lnTo>
                    <a:pt x="356913" y="75965"/>
                  </a:lnTo>
                  <a:lnTo>
                    <a:pt x="392548" y="69453"/>
                  </a:lnTo>
                  <a:lnTo>
                    <a:pt x="441943" y="61238"/>
                  </a:lnTo>
                  <a:lnTo>
                    <a:pt x="491767" y="53801"/>
                  </a:lnTo>
                  <a:lnTo>
                    <a:pt x="541950" y="47198"/>
                  </a:lnTo>
                  <a:lnTo>
                    <a:pt x="592418" y="41485"/>
                  </a:lnTo>
                  <a:lnTo>
                    <a:pt x="643099" y="36720"/>
                  </a:lnTo>
                  <a:lnTo>
                    <a:pt x="693921" y="32959"/>
                  </a:lnTo>
                  <a:lnTo>
                    <a:pt x="744812" y="30260"/>
                  </a:lnTo>
                  <a:lnTo>
                    <a:pt x="795699" y="28679"/>
                  </a:lnTo>
                  <a:lnTo>
                    <a:pt x="846510" y="28272"/>
                  </a:lnTo>
                  <a:lnTo>
                    <a:pt x="849442" y="28232"/>
                  </a:lnTo>
                  <a:lnTo>
                    <a:pt x="874206" y="26966"/>
                  </a:lnTo>
                  <a:lnTo>
                    <a:pt x="926616" y="25481"/>
                  </a:lnTo>
                  <a:lnTo>
                    <a:pt x="978883" y="25256"/>
                  </a:lnTo>
                  <a:lnTo>
                    <a:pt x="1030919" y="26349"/>
                  </a:lnTo>
                  <a:lnTo>
                    <a:pt x="1082630" y="28821"/>
                  </a:lnTo>
                  <a:lnTo>
                    <a:pt x="1133926" y="32732"/>
                  </a:lnTo>
                  <a:lnTo>
                    <a:pt x="1184717" y="38142"/>
                  </a:lnTo>
                  <a:lnTo>
                    <a:pt x="1234954" y="45117"/>
                  </a:lnTo>
                  <a:lnTo>
                    <a:pt x="1284414" y="53695"/>
                  </a:lnTo>
                  <a:lnTo>
                    <a:pt x="1327119" y="63112"/>
                  </a:lnTo>
                  <a:lnTo>
                    <a:pt x="1372669" y="75224"/>
                  </a:lnTo>
                  <a:lnTo>
                    <a:pt x="1419601" y="90318"/>
                  </a:lnTo>
                  <a:lnTo>
                    <a:pt x="1466451" y="108683"/>
                  </a:lnTo>
                  <a:lnTo>
                    <a:pt x="1511757" y="130605"/>
                  </a:lnTo>
                  <a:lnTo>
                    <a:pt x="1554054" y="156371"/>
                  </a:lnTo>
                  <a:lnTo>
                    <a:pt x="1565868" y="165709"/>
                  </a:lnTo>
                  <a:lnTo>
                    <a:pt x="1605754" y="165709"/>
                  </a:lnTo>
                  <a:close/>
                </a:path>
                <a:path w="1605914" h="165735">
                  <a:moveTo>
                    <a:pt x="848140" y="28299"/>
                  </a:moveTo>
                  <a:lnTo>
                    <a:pt x="795699" y="28679"/>
                  </a:lnTo>
                  <a:lnTo>
                    <a:pt x="744812" y="30260"/>
                  </a:lnTo>
                  <a:lnTo>
                    <a:pt x="693921" y="32959"/>
                  </a:lnTo>
                  <a:lnTo>
                    <a:pt x="643099" y="36720"/>
                  </a:lnTo>
                  <a:lnTo>
                    <a:pt x="592418" y="41485"/>
                  </a:lnTo>
                  <a:lnTo>
                    <a:pt x="541950" y="47198"/>
                  </a:lnTo>
                  <a:lnTo>
                    <a:pt x="491767" y="53801"/>
                  </a:lnTo>
                  <a:lnTo>
                    <a:pt x="441943" y="61238"/>
                  </a:lnTo>
                  <a:lnTo>
                    <a:pt x="392548" y="69453"/>
                  </a:lnTo>
                  <a:lnTo>
                    <a:pt x="356913" y="75965"/>
                  </a:lnTo>
                  <a:lnTo>
                    <a:pt x="362394" y="97891"/>
                  </a:lnTo>
                  <a:lnTo>
                    <a:pt x="411203" y="87108"/>
                  </a:lnTo>
                  <a:lnTo>
                    <a:pt x="460782" y="76985"/>
                  </a:lnTo>
                  <a:lnTo>
                    <a:pt x="511041" y="67583"/>
                  </a:lnTo>
                  <a:lnTo>
                    <a:pt x="561887" y="58961"/>
                  </a:lnTo>
                  <a:lnTo>
                    <a:pt x="613230" y="51179"/>
                  </a:lnTo>
                  <a:lnTo>
                    <a:pt x="664979" y="44297"/>
                  </a:lnTo>
                  <a:lnTo>
                    <a:pt x="717042" y="38375"/>
                  </a:lnTo>
                  <a:lnTo>
                    <a:pt x="769328" y="33472"/>
                  </a:lnTo>
                  <a:lnTo>
                    <a:pt x="821747" y="29649"/>
                  </a:lnTo>
                  <a:lnTo>
                    <a:pt x="848140" y="28299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853355" y="2415539"/>
              <a:ext cx="1006475" cy="485140"/>
            </a:xfrm>
            <a:custGeom>
              <a:avLst/>
              <a:gdLst/>
              <a:ahLst/>
              <a:cxnLst/>
              <a:rect l="l" t="t" r="r" b="b"/>
              <a:pathLst>
                <a:path w="1006475" h="485139">
                  <a:moveTo>
                    <a:pt x="1006246" y="0"/>
                  </a:moveTo>
                  <a:lnTo>
                    <a:pt x="0" y="0"/>
                  </a:lnTo>
                  <a:lnTo>
                    <a:pt x="1366" y="28815"/>
                  </a:lnTo>
                  <a:lnTo>
                    <a:pt x="8145" y="76125"/>
                  </a:lnTo>
                  <a:lnTo>
                    <a:pt x="19186" y="121906"/>
                  </a:lnTo>
                  <a:lnTo>
                    <a:pt x="34278" y="165950"/>
                  </a:lnTo>
                  <a:lnTo>
                    <a:pt x="53213" y="208045"/>
                  </a:lnTo>
                  <a:lnTo>
                    <a:pt x="75778" y="247980"/>
                  </a:lnTo>
                  <a:lnTo>
                    <a:pt x="101764" y="285547"/>
                  </a:lnTo>
                  <a:lnTo>
                    <a:pt x="130961" y="320534"/>
                  </a:lnTo>
                  <a:lnTo>
                    <a:pt x="163158" y="352731"/>
                  </a:lnTo>
                  <a:lnTo>
                    <a:pt x="198145" y="381927"/>
                  </a:lnTo>
                  <a:lnTo>
                    <a:pt x="235711" y="407913"/>
                  </a:lnTo>
                  <a:lnTo>
                    <a:pt x="275647" y="430479"/>
                  </a:lnTo>
                  <a:lnTo>
                    <a:pt x="317741" y="449413"/>
                  </a:lnTo>
                  <a:lnTo>
                    <a:pt x="361785" y="464506"/>
                  </a:lnTo>
                  <a:lnTo>
                    <a:pt x="407567" y="475546"/>
                  </a:lnTo>
                  <a:lnTo>
                    <a:pt x="454876" y="482325"/>
                  </a:lnTo>
                  <a:lnTo>
                    <a:pt x="503504" y="484631"/>
                  </a:lnTo>
                  <a:lnTo>
                    <a:pt x="552005" y="482325"/>
                  </a:lnTo>
                  <a:lnTo>
                    <a:pt x="599203" y="475546"/>
                  </a:lnTo>
                  <a:lnTo>
                    <a:pt x="644886" y="464506"/>
                  </a:lnTo>
                  <a:lnTo>
                    <a:pt x="688845" y="449413"/>
                  </a:lnTo>
                  <a:lnTo>
                    <a:pt x="730867" y="430479"/>
                  </a:lnTo>
                  <a:lnTo>
                    <a:pt x="770741" y="407913"/>
                  </a:lnTo>
                  <a:lnTo>
                    <a:pt x="808256" y="381927"/>
                  </a:lnTo>
                  <a:lnTo>
                    <a:pt x="843201" y="352731"/>
                  </a:lnTo>
                  <a:lnTo>
                    <a:pt x="875364" y="320534"/>
                  </a:lnTo>
                  <a:lnTo>
                    <a:pt x="904535" y="285547"/>
                  </a:lnTo>
                  <a:lnTo>
                    <a:pt x="930501" y="247980"/>
                  </a:lnTo>
                  <a:lnTo>
                    <a:pt x="953053" y="208045"/>
                  </a:lnTo>
                  <a:lnTo>
                    <a:pt x="971977" y="165950"/>
                  </a:lnTo>
                  <a:lnTo>
                    <a:pt x="987064" y="121906"/>
                  </a:lnTo>
                  <a:lnTo>
                    <a:pt x="998102" y="76125"/>
                  </a:lnTo>
                  <a:lnTo>
                    <a:pt x="1004880" y="28815"/>
                  </a:lnTo>
                  <a:lnTo>
                    <a:pt x="1006246" y="0"/>
                  </a:lnTo>
                  <a:close/>
                </a:path>
              </a:pathLst>
            </a:custGeom>
            <a:solidFill>
              <a:srgbClr val="22A2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840339" y="2415539"/>
              <a:ext cx="1032510" cy="497840"/>
            </a:xfrm>
            <a:custGeom>
              <a:avLst/>
              <a:gdLst/>
              <a:ahLst/>
              <a:cxnLst/>
              <a:rect l="l" t="t" r="r" b="b"/>
              <a:pathLst>
                <a:path w="1032510" h="497839">
                  <a:moveTo>
                    <a:pt x="516139" y="471660"/>
                  </a:moveTo>
                  <a:lnTo>
                    <a:pt x="469171" y="469538"/>
                  </a:lnTo>
                  <a:lnTo>
                    <a:pt x="423088" y="463009"/>
                  </a:lnTo>
                  <a:lnTo>
                    <a:pt x="378378" y="452263"/>
                  </a:lnTo>
                  <a:lnTo>
                    <a:pt x="335437" y="437563"/>
                  </a:lnTo>
                  <a:lnTo>
                    <a:pt x="294504" y="419165"/>
                  </a:lnTo>
                  <a:lnTo>
                    <a:pt x="255553" y="397162"/>
                  </a:lnTo>
                  <a:lnTo>
                    <a:pt x="218901" y="371812"/>
                  </a:lnTo>
                  <a:lnTo>
                    <a:pt x="184755" y="343324"/>
                  </a:lnTo>
                  <a:lnTo>
                    <a:pt x="153321" y="311908"/>
                  </a:lnTo>
                  <a:lnTo>
                    <a:pt x="124806" y="277771"/>
                  </a:lnTo>
                  <a:lnTo>
                    <a:pt x="99416" y="241123"/>
                  </a:lnTo>
                  <a:lnTo>
                    <a:pt x="77357" y="202172"/>
                  </a:lnTo>
                  <a:lnTo>
                    <a:pt x="58837" y="161128"/>
                  </a:lnTo>
                  <a:lnTo>
                    <a:pt x="44062" y="118198"/>
                  </a:lnTo>
                  <a:lnTo>
                    <a:pt x="33237" y="73593"/>
                  </a:lnTo>
                  <a:lnTo>
                    <a:pt x="26571" y="27519"/>
                  </a:lnTo>
                  <a:lnTo>
                    <a:pt x="25232" y="0"/>
                  </a:lnTo>
                  <a:lnTo>
                    <a:pt x="0" y="0"/>
                  </a:lnTo>
                  <a:lnTo>
                    <a:pt x="7400" y="73197"/>
                  </a:lnTo>
                  <a:lnTo>
                    <a:pt x="17514" y="117702"/>
                  </a:lnTo>
                  <a:lnTo>
                    <a:pt x="31369" y="160637"/>
                  </a:lnTo>
                  <a:lnTo>
                    <a:pt x="48781" y="201825"/>
                  </a:lnTo>
                  <a:lnTo>
                    <a:pt x="69568" y="241088"/>
                  </a:lnTo>
                  <a:lnTo>
                    <a:pt x="93547" y="278249"/>
                  </a:lnTo>
                  <a:lnTo>
                    <a:pt x="120535" y="313131"/>
                  </a:lnTo>
                  <a:lnTo>
                    <a:pt x="150351" y="345557"/>
                  </a:lnTo>
                  <a:lnTo>
                    <a:pt x="182810" y="375349"/>
                  </a:lnTo>
                  <a:lnTo>
                    <a:pt x="217731" y="402329"/>
                  </a:lnTo>
                  <a:lnTo>
                    <a:pt x="254931" y="426322"/>
                  </a:lnTo>
                  <a:lnTo>
                    <a:pt x="294227" y="447148"/>
                  </a:lnTo>
                  <a:lnTo>
                    <a:pt x="335548" y="464667"/>
                  </a:lnTo>
                  <a:lnTo>
                    <a:pt x="378478" y="478617"/>
                  </a:lnTo>
                  <a:lnTo>
                    <a:pt x="422867" y="488859"/>
                  </a:lnTo>
                  <a:lnTo>
                    <a:pt x="468721" y="495248"/>
                  </a:lnTo>
                  <a:lnTo>
                    <a:pt x="502804" y="496942"/>
                  </a:lnTo>
                  <a:lnTo>
                    <a:pt x="502804" y="483869"/>
                  </a:lnTo>
                  <a:lnTo>
                    <a:pt x="503566" y="479297"/>
                  </a:lnTo>
                  <a:lnTo>
                    <a:pt x="508138" y="473201"/>
                  </a:lnTo>
                  <a:lnTo>
                    <a:pt x="511948" y="471677"/>
                  </a:lnTo>
                  <a:lnTo>
                    <a:pt x="516139" y="471660"/>
                  </a:lnTo>
                  <a:close/>
                </a:path>
                <a:path w="1032510" h="497839">
                  <a:moveTo>
                    <a:pt x="516520" y="471677"/>
                  </a:moveTo>
                  <a:lnTo>
                    <a:pt x="511948" y="471677"/>
                  </a:lnTo>
                  <a:lnTo>
                    <a:pt x="508138" y="473201"/>
                  </a:lnTo>
                  <a:lnTo>
                    <a:pt x="503566" y="479297"/>
                  </a:lnTo>
                  <a:lnTo>
                    <a:pt x="502804" y="483869"/>
                  </a:lnTo>
                  <a:lnTo>
                    <a:pt x="503566" y="487679"/>
                  </a:lnTo>
                  <a:lnTo>
                    <a:pt x="516520" y="471677"/>
                  </a:lnTo>
                  <a:close/>
                </a:path>
                <a:path w="1032510" h="497839">
                  <a:moveTo>
                    <a:pt x="521627" y="496613"/>
                  </a:moveTo>
                  <a:lnTo>
                    <a:pt x="516520" y="496823"/>
                  </a:lnTo>
                  <a:lnTo>
                    <a:pt x="516520" y="471677"/>
                  </a:lnTo>
                  <a:lnTo>
                    <a:pt x="503566" y="487679"/>
                  </a:lnTo>
                  <a:lnTo>
                    <a:pt x="502804" y="483869"/>
                  </a:lnTo>
                  <a:lnTo>
                    <a:pt x="502804" y="496942"/>
                  </a:lnTo>
                  <a:lnTo>
                    <a:pt x="515758" y="497585"/>
                  </a:lnTo>
                  <a:lnTo>
                    <a:pt x="520330" y="497585"/>
                  </a:lnTo>
                  <a:lnTo>
                    <a:pt x="521627" y="496613"/>
                  </a:lnTo>
                  <a:close/>
                </a:path>
                <a:path w="1032510" h="497839">
                  <a:moveTo>
                    <a:pt x="1032316" y="0"/>
                  </a:moveTo>
                  <a:lnTo>
                    <a:pt x="1007027" y="0"/>
                  </a:lnTo>
                  <a:lnTo>
                    <a:pt x="1005661" y="27533"/>
                  </a:lnTo>
                  <a:lnTo>
                    <a:pt x="998963" y="73617"/>
                  </a:lnTo>
                  <a:lnTo>
                    <a:pt x="988122" y="118230"/>
                  </a:lnTo>
                  <a:lnTo>
                    <a:pt x="973342" y="161165"/>
                  </a:lnTo>
                  <a:lnTo>
                    <a:pt x="954828" y="202211"/>
                  </a:lnTo>
                  <a:lnTo>
                    <a:pt x="932783" y="241162"/>
                  </a:lnTo>
                  <a:lnTo>
                    <a:pt x="907413" y="277809"/>
                  </a:lnTo>
                  <a:lnTo>
                    <a:pt x="878921" y="311943"/>
                  </a:lnTo>
                  <a:lnTo>
                    <a:pt x="847512" y="343356"/>
                  </a:lnTo>
                  <a:lnTo>
                    <a:pt x="813391" y="371838"/>
                  </a:lnTo>
                  <a:lnTo>
                    <a:pt x="776761" y="397183"/>
                  </a:lnTo>
                  <a:lnTo>
                    <a:pt x="737828" y="419181"/>
                  </a:lnTo>
                  <a:lnTo>
                    <a:pt x="696795" y="437625"/>
                  </a:lnTo>
                  <a:lnTo>
                    <a:pt x="653867" y="452304"/>
                  </a:lnTo>
                  <a:lnTo>
                    <a:pt x="609138" y="463027"/>
                  </a:lnTo>
                  <a:lnTo>
                    <a:pt x="563144" y="469539"/>
                  </a:lnTo>
                  <a:lnTo>
                    <a:pt x="516139" y="471660"/>
                  </a:lnTo>
                  <a:lnTo>
                    <a:pt x="516520" y="471677"/>
                  </a:lnTo>
                  <a:lnTo>
                    <a:pt x="516520" y="496823"/>
                  </a:lnTo>
                  <a:lnTo>
                    <a:pt x="528712" y="481583"/>
                  </a:lnTo>
                  <a:lnTo>
                    <a:pt x="529474" y="485393"/>
                  </a:lnTo>
                  <a:lnTo>
                    <a:pt x="529474" y="496290"/>
                  </a:lnTo>
                  <a:lnTo>
                    <a:pt x="563396" y="494893"/>
                  </a:lnTo>
                  <a:lnTo>
                    <a:pt x="609249" y="488775"/>
                  </a:lnTo>
                  <a:lnTo>
                    <a:pt x="653559" y="478734"/>
                  </a:lnTo>
                  <a:lnTo>
                    <a:pt x="696470" y="464886"/>
                  </a:lnTo>
                  <a:lnTo>
                    <a:pt x="737683" y="447445"/>
                  </a:lnTo>
                  <a:lnTo>
                    <a:pt x="777009" y="426601"/>
                  </a:lnTo>
                  <a:lnTo>
                    <a:pt x="814259" y="402544"/>
                  </a:lnTo>
                  <a:lnTo>
                    <a:pt x="849246" y="375465"/>
                  </a:lnTo>
                  <a:lnTo>
                    <a:pt x="881780" y="345552"/>
                  </a:lnTo>
                  <a:lnTo>
                    <a:pt x="911674" y="312996"/>
                  </a:lnTo>
                  <a:lnTo>
                    <a:pt x="938739" y="277988"/>
                  </a:lnTo>
                  <a:lnTo>
                    <a:pt x="962787" y="240715"/>
                  </a:lnTo>
                  <a:lnTo>
                    <a:pt x="983629" y="201370"/>
                  </a:lnTo>
                  <a:lnTo>
                    <a:pt x="1001076" y="160141"/>
                  </a:lnTo>
                  <a:lnTo>
                    <a:pt x="1014941" y="117218"/>
                  </a:lnTo>
                  <a:lnTo>
                    <a:pt x="1025035" y="72792"/>
                  </a:lnTo>
                  <a:lnTo>
                    <a:pt x="1031170" y="27051"/>
                  </a:lnTo>
                  <a:lnTo>
                    <a:pt x="1032316" y="0"/>
                  </a:lnTo>
                  <a:close/>
                </a:path>
                <a:path w="1032510" h="497839">
                  <a:moveTo>
                    <a:pt x="529474" y="485393"/>
                  </a:moveTo>
                  <a:lnTo>
                    <a:pt x="528712" y="481583"/>
                  </a:lnTo>
                  <a:lnTo>
                    <a:pt x="516520" y="496823"/>
                  </a:lnTo>
                  <a:lnTo>
                    <a:pt x="521627" y="496613"/>
                  </a:lnTo>
                  <a:lnTo>
                    <a:pt x="523378" y="495299"/>
                  </a:lnTo>
                  <a:lnTo>
                    <a:pt x="526426" y="492251"/>
                  </a:lnTo>
                  <a:lnTo>
                    <a:pt x="528712" y="489203"/>
                  </a:lnTo>
                  <a:lnTo>
                    <a:pt x="529474" y="485393"/>
                  </a:lnTo>
                  <a:close/>
                </a:path>
                <a:path w="1032510" h="497839">
                  <a:moveTo>
                    <a:pt x="529474" y="496290"/>
                  </a:moveTo>
                  <a:lnTo>
                    <a:pt x="529474" y="485393"/>
                  </a:lnTo>
                  <a:lnTo>
                    <a:pt x="528712" y="489203"/>
                  </a:lnTo>
                  <a:lnTo>
                    <a:pt x="526426" y="492251"/>
                  </a:lnTo>
                  <a:lnTo>
                    <a:pt x="523378" y="495299"/>
                  </a:lnTo>
                  <a:lnTo>
                    <a:pt x="521627" y="496613"/>
                  </a:lnTo>
                  <a:lnTo>
                    <a:pt x="529474" y="49629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5020309" y="2120900"/>
            <a:ext cx="671830" cy="508000"/>
          </a:xfrm>
          <a:prstGeom prst="rect">
            <a:avLst/>
          </a:prstGeom>
        </p:spPr>
        <p:txBody>
          <a:bodyPr vert="horz" wrap="square" lIns="0" tIns="49530" rIns="0" bIns="0" rtlCol="0">
            <a:spAutoFit/>
          </a:bodyPr>
          <a:lstStyle/>
          <a:p>
            <a:pPr marL="12700" marR="5080" indent="47625">
              <a:lnSpc>
                <a:spcPts val="1760"/>
              </a:lnSpc>
              <a:spcBef>
                <a:spcPts val="390"/>
              </a:spcBef>
            </a:pPr>
            <a:r>
              <a:rPr sz="1700" spc="-10" dirty="0">
                <a:solidFill>
                  <a:srgbClr val="FFFFFF"/>
                </a:solidFill>
                <a:latin typeface="Arial"/>
                <a:cs typeface="Arial"/>
              </a:rPr>
              <a:t>Tham  </a:t>
            </a:r>
            <a:r>
              <a:rPr sz="1700" spc="-5" dirty="0">
                <a:solidFill>
                  <a:srgbClr val="FFFFFF"/>
                </a:solidFill>
                <a:latin typeface="Arial"/>
                <a:cs typeface="Arial"/>
              </a:rPr>
              <a:t>số</a:t>
            </a:r>
            <a:r>
              <a:rPr sz="1700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700" spc="-10" dirty="0">
                <a:solidFill>
                  <a:srgbClr val="FFFFFF"/>
                </a:solidFill>
                <a:latin typeface="Arial"/>
                <a:cs typeface="Arial"/>
              </a:rPr>
              <a:t>hóa</a:t>
            </a:r>
            <a:endParaRPr sz="1700">
              <a:latin typeface="Arial"/>
              <a:cs typeface="Aria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5141214" y="3059429"/>
            <a:ext cx="3449320" cy="335280"/>
            <a:chOff x="5141214" y="3059429"/>
            <a:chExt cx="3449320" cy="335280"/>
          </a:xfrm>
        </p:grpSpPr>
        <p:sp>
          <p:nvSpPr>
            <p:cNvPr id="17" name="object 17"/>
            <p:cNvSpPr/>
            <p:nvPr/>
          </p:nvSpPr>
          <p:spPr>
            <a:xfrm>
              <a:off x="5141214" y="3059429"/>
              <a:ext cx="430530" cy="335280"/>
            </a:xfrm>
            <a:custGeom>
              <a:avLst/>
              <a:gdLst/>
              <a:ahLst/>
              <a:cxnLst/>
              <a:rect l="l" t="t" r="r" b="b"/>
              <a:pathLst>
                <a:path w="430529" h="335279">
                  <a:moveTo>
                    <a:pt x="430530" y="146304"/>
                  </a:moveTo>
                  <a:lnTo>
                    <a:pt x="284226" y="146304"/>
                  </a:lnTo>
                  <a:lnTo>
                    <a:pt x="284226" y="0"/>
                  </a:lnTo>
                  <a:lnTo>
                    <a:pt x="146304" y="0"/>
                  </a:lnTo>
                  <a:lnTo>
                    <a:pt x="146304" y="146304"/>
                  </a:lnTo>
                  <a:lnTo>
                    <a:pt x="0" y="146304"/>
                  </a:lnTo>
                  <a:lnTo>
                    <a:pt x="0" y="284226"/>
                  </a:lnTo>
                  <a:lnTo>
                    <a:pt x="146304" y="284226"/>
                  </a:lnTo>
                  <a:lnTo>
                    <a:pt x="146304" y="335280"/>
                  </a:lnTo>
                  <a:lnTo>
                    <a:pt x="284226" y="335280"/>
                  </a:lnTo>
                  <a:lnTo>
                    <a:pt x="284226" y="284226"/>
                  </a:lnTo>
                  <a:lnTo>
                    <a:pt x="430530" y="284226"/>
                  </a:lnTo>
                  <a:lnTo>
                    <a:pt x="430530" y="146304"/>
                  </a:lnTo>
                  <a:close/>
                </a:path>
              </a:pathLst>
            </a:custGeom>
            <a:solidFill>
              <a:srgbClr val="0E205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7241918" y="3144773"/>
              <a:ext cx="1329690" cy="250190"/>
            </a:xfrm>
            <a:custGeom>
              <a:avLst/>
              <a:gdLst/>
              <a:ahLst/>
              <a:cxnLst/>
              <a:rect l="l" t="t" r="r" b="b"/>
              <a:pathLst>
                <a:path w="1329690" h="250189">
                  <a:moveTo>
                    <a:pt x="1329186" y="249935"/>
                  </a:moveTo>
                  <a:lnTo>
                    <a:pt x="1274986" y="205355"/>
                  </a:lnTo>
                  <a:lnTo>
                    <a:pt x="1238030" y="178550"/>
                  </a:lnTo>
                  <a:lnTo>
                    <a:pt x="1199841" y="153402"/>
                  </a:lnTo>
                  <a:lnTo>
                    <a:pt x="1160470" y="129963"/>
                  </a:lnTo>
                  <a:lnTo>
                    <a:pt x="1119972" y="108286"/>
                  </a:lnTo>
                  <a:lnTo>
                    <a:pt x="1078399" y="88423"/>
                  </a:lnTo>
                  <a:lnTo>
                    <a:pt x="1035803" y="70427"/>
                  </a:lnTo>
                  <a:lnTo>
                    <a:pt x="992238" y="54351"/>
                  </a:lnTo>
                  <a:lnTo>
                    <a:pt x="947757" y="40247"/>
                  </a:lnTo>
                  <a:lnTo>
                    <a:pt x="902413" y="28169"/>
                  </a:lnTo>
                  <a:lnTo>
                    <a:pt x="856258" y="18168"/>
                  </a:lnTo>
                  <a:lnTo>
                    <a:pt x="809346" y="10299"/>
                  </a:lnTo>
                  <a:lnTo>
                    <a:pt x="761729" y="4612"/>
                  </a:lnTo>
                  <a:lnTo>
                    <a:pt x="713460" y="1161"/>
                  </a:lnTo>
                  <a:lnTo>
                    <a:pt x="664593" y="0"/>
                  </a:lnTo>
                  <a:lnTo>
                    <a:pt x="615726" y="1161"/>
                  </a:lnTo>
                  <a:lnTo>
                    <a:pt x="567457" y="4612"/>
                  </a:lnTo>
                  <a:lnTo>
                    <a:pt x="519840" y="10299"/>
                  </a:lnTo>
                  <a:lnTo>
                    <a:pt x="472928" y="18168"/>
                  </a:lnTo>
                  <a:lnTo>
                    <a:pt x="426773" y="28169"/>
                  </a:lnTo>
                  <a:lnTo>
                    <a:pt x="381429" y="40247"/>
                  </a:lnTo>
                  <a:lnTo>
                    <a:pt x="336947" y="54351"/>
                  </a:lnTo>
                  <a:lnTo>
                    <a:pt x="293383" y="70427"/>
                  </a:lnTo>
                  <a:lnTo>
                    <a:pt x="250787" y="88423"/>
                  </a:lnTo>
                  <a:lnTo>
                    <a:pt x="209214" y="108286"/>
                  </a:lnTo>
                  <a:lnTo>
                    <a:pt x="168715" y="129963"/>
                  </a:lnTo>
                  <a:lnTo>
                    <a:pt x="129345" y="153402"/>
                  </a:lnTo>
                  <a:lnTo>
                    <a:pt x="91156" y="178550"/>
                  </a:lnTo>
                  <a:lnTo>
                    <a:pt x="54200" y="205355"/>
                  </a:lnTo>
                  <a:lnTo>
                    <a:pt x="18531" y="233763"/>
                  </a:lnTo>
                  <a:lnTo>
                    <a:pt x="0" y="249935"/>
                  </a:lnTo>
                  <a:lnTo>
                    <a:pt x="1329186" y="249935"/>
                  </a:lnTo>
                  <a:close/>
                </a:path>
              </a:pathLst>
            </a:custGeom>
            <a:solidFill>
              <a:srgbClr val="00B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7222977" y="3131819"/>
              <a:ext cx="1367155" cy="262890"/>
            </a:xfrm>
            <a:custGeom>
              <a:avLst/>
              <a:gdLst/>
              <a:ahLst/>
              <a:cxnLst/>
              <a:rect l="l" t="t" r="r" b="b"/>
              <a:pathLst>
                <a:path w="1367154" h="262889">
                  <a:moveTo>
                    <a:pt x="1367129" y="262889"/>
                  </a:moveTo>
                  <a:lnTo>
                    <a:pt x="1322152" y="224327"/>
                  </a:lnTo>
                  <a:lnTo>
                    <a:pt x="1286510" y="196976"/>
                  </a:lnTo>
                  <a:lnTo>
                    <a:pt x="1249662" y="171180"/>
                  </a:lnTo>
                  <a:lnTo>
                    <a:pt x="1211656" y="146989"/>
                  </a:lnTo>
                  <a:lnTo>
                    <a:pt x="1172544" y="124452"/>
                  </a:lnTo>
                  <a:lnTo>
                    <a:pt x="1132375" y="103619"/>
                  </a:lnTo>
                  <a:lnTo>
                    <a:pt x="1091198" y="84541"/>
                  </a:lnTo>
                  <a:lnTo>
                    <a:pt x="1049064" y="67266"/>
                  </a:lnTo>
                  <a:lnTo>
                    <a:pt x="1006024" y="51846"/>
                  </a:lnTo>
                  <a:lnTo>
                    <a:pt x="962126" y="38329"/>
                  </a:lnTo>
                  <a:lnTo>
                    <a:pt x="917421" y="26766"/>
                  </a:lnTo>
                  <a:lnTo>
                    <a:pt x="871958" y="17206"/>
                  </a:lnTo>
                  <a:lnTo>
                    <a:pt x="825788" y="9700"/>
                  </a:lnTo>
                  <a:lnTo>
                    <a:pt x="778961" y="4297"/>
                  </a:lnTo>
                  <a:lnTo>
                    <a:pt x="731526" y="1047"/>
                  </a:lnTo>
                  <a:lnTo>
                    <a:pt x="683534" y="0"/>
                  </a:lnTo>
                  <a:lnTo>
                    <a:pt x="635286" y="1099"/>
                  </a:lnTo>
                  <a:lnTo>
                    <a:pt x="588081" y="4363"/>
                  </a:lnTo>
                  <a:lnTo>
                    <a:pt x="541246" y="9789"/>
                  </a:lnTo>
                  <a:lnTo>
                    <a:pt x="495070" y="17314"/>
                  </a:lnTo>
                  <a:lnTo>
                    <a:pt x="449604" y="26887"/>
                  </a:lnTo>
                  <a:lnTo>
                    <a:pt x="404898" y="38458"/>
                  </a:lnTo>
                  <a:lnTo>
                    <a:pt x="361001" y="51979"/>
                  </a:lnTo>
                  <a:lnTo>
                    <a:pt x="317963" y="67399"/>
                  </a:lnTo>
                  <a:lnTo>
                    <a:pt x="275834" y="84670"/>
                  </a:lnTo>
                  <a:lnTo>
                    <a:pt x="234664" y="103741"/>
                  </a:lnTo>
                  <a:lnTo>
                    <a:pt x="194502" y="124564"/>
                  </a:lnTo>
                  <a:lnTo>
                    <a:pt x="155398" y="147089"/>
                  </a:lnTo>
                  <a:lnTo>
                    <a:pt x="117402" y="171266"/>
                  </a:lnTo>
                  <a:lnTo>
                    <a:pt x="80564" y="197046"/>
                  </a:lnTo>
                  <a:lnTo>
                    <a:pt x="44933" y="224379"/>
                  </a:lnTo>
                  <a:lnTo>
                    <a:pt x="10558" y="253217"/>
                  </a:lnTo>
                  <a:lnTo>
                    <a:pt x="0" y="262889"/>
                  </a:lnTo>
                  <a:lnTo>
                    <a:pt x="38334" y="262889"/>
                  </a:lnTo>
                  <a:lnTo>
                    <a:pt x="45775" y="256395"/>
                  </a:lnTo>
                  <a:lnTo>
                    <a:pt x="80980" y="228350"/>
                  </a:lnTo>
                  <a:lnTo>
                    <a:pt x="117456" y="201887"/>
                  </a:lnTo>
                  <a:lnTo>
                    <a:pt x="155150" y="177055"/>
                  </a:lnTo>
                  <a:lnTo>
                    <a:pt x="194010" y="153908"/>
                  </a:lnTo>
                  <a:lnTo>
                    <a:pt x="233985" y="132496"/>
                  </a:lnTo>
                  <a:lnTo>
                    <a:pt x="275021" y="112870"/>
                  </a:lnTo>
                  <a:lnTo>
                    <a:pt x="317067" y="95083"/>
                  </a:lnTo>
                  <a:lnTo>
                    <a:pt x="360071" y="79185"/>
                  </a:lnTo>
                  <a:lnTo>
                    <a:pt x="403980" y="65229"/>
                  </a:lnTo>
                  <a:lnTo>
                    <a:pt x="448743" y="53266"/>
                  </a:lnTo>
                  <a:lnTo>
                    <a:pt x="494307" y="43347"/>
                  </a:lnTo>
                  <a:lnTo>
                    <a:pt x="540621" y="35524"/>
                  </a:lnTo>
                  <a:lnTo>
                    <a:pt x="587631" y="29849"/>
                  </a:lnTo>
                  <a:lnTo>
                    <a:pt x="635528" y="26366"/>
                  </a:lnTo>
                  <a:lnTo>
                    <a:pt x="683534" y="25146"/>
                  </a:lnTo>
                  <a:lnTo>
                    <a:pt x="731858" y="26396"/>
                  </a:lnTo>
                  <a:lnTo>
                    <a:pt x="779580" y="29894"/>
                  </a:lnTo>
                  <a:lnTo>
                    <a:pt x="826650" y="35591"/>
                  </a:lnTo>
                  <a:lnTo>
                    <a:pt x="873016" y="43433"/>
                  </a:lnTo>
                  <a:lnTo>
                    <a:pt x="918625" y="53370"/>
                  </a:lnTo>
                  <a:lnTo>
                    <a:pt x="963426" y="65350"/>
                  </a:lnTo>
                  <a:lnTo>
                    <a:pt x="1007367" y="79321"/>
                  </a:lnTo>
                  <a:lnTo>
                    <a:pt x="1050396" y="95234"/>
                  </a:lnTo>
                  <a:lnTo>
                    <a:pt x="1092462" y="113036"/>
                  </a:lnTo>
                  <a:lnTo>
                    <a:pt x="1133513" y="132675"/>
                  </a:lnTo>
                  <a:lnTo>
                    <a:pt x="1173497" y="154101"/>
                  </a:lnTo>
                  <a:lnTo>
                    <a:pt x="1212361" y="177262"/>
                  </a:lnTo>
                  <a:lnTo>
                    <a:pt x="1250056" y="202107"/>
                  </a:lnTo>
                  <a:lnTo>
                    <a:pt x="1286527" y="228584"/>
                  </a:lnTo>
                  <a:lnTo>
                    <a:pt x="1321724" y="256642"/>
                  </a:lnTo>
                  <a:lnTo>
                    <a:pt x="1328876" y="262889"/>
                  </a:lnTo>
                  <a:lnTo>
                    <a:pt x="1367129" y="26288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688340" y="3121405"/>
            <a:ext cx="27641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132767"/>
                </a:solidFill>
                <a:latin typeface="Courier New"/>
                <a:cs typeface="Courier New"/>
              </a:rPr>
              <a:t>int </a:t>
            </a:r>
            <a:r>
              <a:rPr sz="2400" b="1" spc="-5" dirty="0">
                <a:solidFill>
                  <a:srgbClr val="FF0000"/>
                </a:solidFill>
                <a:latin typeface="Courier New"/>
                <a:cs typeface="Courier New"/>
              </a:rPr>
              <a:t>Fact(int</a:t>
            </a:r>
            <a:r>
              <a:rPr sz="2400" b="1" spc="-95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2400" b="1" spc="-10" dirty="0">
                <a:solidFill>
                  <a:srgbClr val="FF0000"/>
                </a:solidFill>
                <a:latin typeface="Courier New"/>
                <a:cs typeface="Courier New"/>
              </a:rPr>
              <a:t>n)</a:t>
            </a:r>
            <a:endParaRPr sz="2400">
              <a:latin typeface="Courier New"/>
              <a:cs typeface="Courier New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1977389" y="2415539"/>
            <a:ext cx="2608580" cy="718185"/>
            <a:chOff x="1977389" y="2415539"/>
            <a:chExt cx="2608580" cy="718185"/>
          </a:xfrm>
        </p:grpSpPr>
        <p:sp>
          <p:nvSpPr>
            <p:cNvPr id="22" name="object 22"/>
            <p:cNvSpPr/>
            <p:nvPr/>
          </p:nvSpPr>
          <p:spPr>
            <a:xfrm>
              <a:off x="1990343" y="2415539"/>
              <a:ext cx="982980" cy="704850"/>
            </a:xfrm>
            <a:custGeom>
              <a:avLst/>
              <a:gdLst/>
              <a:ahLst/>
              <a:cxnLst/>
              <a:rect l="l" t="t" r="r" b="b"/>
              <a:pathLst>
                <a:path w="982980" h="704850">
                  <a:moveTo>
                    <a:pt x="982761" y="0"/>
                  </a:moveTo>
                  <a:lnTo>
                    <a:pt x="896591" y="15703"/>
                  </a:lnTo>
                  <a:lnTo>
                    <a:pt x="838334" y="35225"/>
                  </a:lnTo>
                  <a:lnTo>
                    <a:pt x="781435" y="55701"/>
                  </a:lnTo>
                  <a:lnTo>
                    <a:pt x="725981" y="77081"/>
                  </a:lnTo>
                  <a:lnTo>
                    <a:pt x="672059" y="99313"/>
                  </a:lnTo>
                  <a:lnTo>
                    <a:pt x="619753" y="122345"/>
                  </a:lnTo>
                  <a:lnTo>
                    <a:pt x="569152" y="146127"/>
                  </a:lnTo>
                  <a:lnTo>
                    <a:pt x="520340" y="170606"/>
                  </a:lnTo>
                  <a:lnTo>
                    <a:pt x="473406" y="195733"/>
                  </a:lnTo>
                  <a:lnTo>
                    <a:pt x="428434" y="221456"/>
                  </a:lnTo>
                  <a:lnTo>
                    <a:pt x="385511" y="247723"/>
                  </a:lnTo>
                  <a:lnTo>
                    <a:pt x="344725" y="274483"/>
                  </a:lnTo>
                  <a:lnTo>
                    <a:pt x="306160" y="301685"/>
                  </a:lnTo>
                  <a:lnTo>
                    <a:pt x="269903" y="329278"/>
                  </a:lnTo>
                  <a:lnTo>
                    <a:pt x="236042" y="357210"/>
                  </a:lnTo>
                  <a:lnTo>
                    <a:pt x="204661" y="385430"/>
                  </a:lnTo>
                  <a:lnTo>
                    <a:pt x="175848" y="413888"/>
                  </a:lnTo>
                  <a:lnTo>
                    <a:pt x="149688" y="442531"/>
                  </a:lnTo>
                  <a:lnTo>
                    <a:pt x="105677" y="500170"/>
                  </a:lnTo>
                  <a:lnTo>
                    <a:pt x="73316" y="557936"/>
                  </a:lnTo>
                  <a:lnTo>
                    <a:pt x="61722" y="586740"/>
                  </a:lnTo>
                  <a:lnTo>
                    <a:pt x="0" y="601218"/>
                  </a:lnTo>
                  <a:lnTo>
                    <a:pt x="113537" y="704850"/>
                  </a:lnTo>
                  <a:lnTo>
                    <a:pt x="185166" y="618487"/>
                  </a:lnTo>
                  <a:lnTo>
                    <a:pt x="185166" y="558546"/>
                  </a:lnTo>
                  <a:lnTo>
                    <a:pt x="196760" y="529742"/>
                  </a:lnTo>
                  <a:lnTo>
                    <a:pt x="229121" y="471976"/>
                  </a:lnTo>
                  <a:lnTo>
                    <a:pt x="273132" y="414337"/>
                  </a:lnTo>
                  <a:lnTo>
                    <a:pt x="299292" y="385694"/>
                  </a:lnTo>
                  <a:lnTo>
                    <a:pt x="328105" y="357236"/>
                  </a:lnTo>
                  <a:lnTo>
                    <a:pt x="359486" y="329016"/>
                  </a:lnTo>
                  <a:lnTo>
                    <a:pt x="393347" y="301084"/>
                  </a:lnTo>
                  <a:lnTo>
                    <a:pt x="429604" y="273491"/>
                  </a:lnTo>
                  <a:lnTo>
                    <a:pt x="468169" y="246289"/>
                  </a:lnTo>
                  <a:lnTo>
                    <a:pt x="508955" y="219529"/>
                  </a:lnTo>
                  <a:lnTo>
                    <a:pt x="551878" y="193262"/>
                  </a:lnTo>
                  <a:lnTo>
                    <a:pt x="596850" y="167539"/>
                  </a:lnTo>
                  <a:lnTo>
                    <a:pt x="643784" y="142412"/>
                  </a:lnTo>
                  <a:lnTo>
                    <a:pt x="692596" y="117933"/>
                  </a:lnTo>
                  <a:lnTo>
                    <a:pt x="743197" y="94151"/>
                  </a:lnTo>
                  <a:lnTo>
                    <a:pt x="795503" y="71119"/>
                  </a:lnTo>
                  <a:lnTo>
                    <a:pt x="849425" y="48887"/>
                  </a:lnTo>
                  <a:lnTo>
                    <a:pt x="904879" y="27507"/>
                  </a:lnTo>
                  <a:lnTo>
                    <a:pt x="961778" y="7031"/>
                  </a:lnTo>
                  <a:lnTo>
                    <a:pt x="982761" y="0"/>
                  </a:lnTo>
                  <a:close/>
                </a:path>
                <a:path w="982980" h="704850">
                  <a:moveTo>
                    <a:pt x="246887" y="544068"/>
                  </a:moveTo>
                  <a:lnTo>
                    <a:pt x="185166" y="558546"/>
                  </a:lnTo>
                  <a:lnTo>
                    <a:pt x="185166" y="618487"/>
                  </a:lnTo>
                  <a:lnTo>
                    <a:pt x="246887" y="544068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320840" y="2415539"/>
              <a:ext cx="251159" cy="163067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1977389" y="2415539"/>
              <a:ext cx="2608580" cy="718185"/>
            </a:xfrm>
            <a:custGeom>
              <a:avLst/>
              <a:gdLst/>
              <a:ahLst/>
              <a:cxnLst/>
              <a:rect l="l" t="t" r="r" b="b"/>
              <a:pathLst>
                <a:path w="2608579" h="718185">
                  <a:moveTo>
                    <a:pt x="2479993" y="148337"/>
                  </a:moveTo>
                  <a:lnTo>
                    <a:pt x="2444619" y="75316"/>
                  </a:lnTo>
                  <a:lnTo>
                    <a:pt x="2414167" y="39857"/>
                  </a:lnTo>
                  <a:lnTo>
                    <a:pt x="2378100" y="8654"/>
                  </a:lnTo>
                  <a:lnTo>
                    <a:pt x="2365202" y="0"/>
                  </a:lnTo>
                  <a:lnTo>
                    <a:pt x="2319087" y="0"/>
                  </a:lnTo>
                  <a:lnTo>
                    <a:pt x="2319417" y="171"/>
                  </a:lnTo>
                  <a:lnTo>
                    <a:pt x="2358261" y="25503"/>
                  </a:lnTo>
                  <a:lnTo>
                    <a:pt x="2392848" y="54591"/>
                  </a:lnTo>
                  <a:lnTo>
                    <a:pt x="2422045" y="87683"/>
                  </a:lnTo>
                  <a:lnTo>
                    <a:pt x="2444719" y="125029"/>
                  </a:lnTo>
                  <a:lnTo>
                    <a:pt x="2459735" y="166877"/>
                  </a:lnTo>
                  <a:lnTo>
                    <a:pt x="2461260" y="173735"/>
                  </a:lnTo>
                  <a:lnTo>
                    <a:pt x="2468118" y="177545"/>
                  </a:lnTo>
                  <a:lnTo>
                    <a:pt x="2468880" y="177376"/>
                  </a:lnTo>
                  <a:lnTo>
                    <a:pt x="2468880" y="150875"/>
                  </a:lnTo>
                  <a:lnTo>
                    <a:pt x="2479993" y="148337"/>
                  </a:lnTo>
                  <a:close/>
                </a:path>
                <a:path w="2608579" h="718185">
                  <a:moveTo>
                    <a:pt x="2484120" y="160019"/>
                  </a:moveTo>
                  <a:lnTo>
                    <a:pt x="2479993" y="148337"/>
                  </a:lnTo>
                  <a:lnTo>
                    <a:pt x="2468880" y="150875"/>
                  </a:lnTo>
                  <a:lnTo>
                    <a:pt x="2484120" y="160019"/>
                  </a:lnTo>
                  <a:close/>
                </a:path>
                <a:path w="2608579" h="718185">
                  <a:moveTo>
                    <a:pt x="2484120" y="173863"/>
                  </a:moveTo>
                  <a:lnTo>
                    <a:pt x="2484120" y="160019"/>
                  </a:lnTo>
                  <a:lnTo>
                    <a:pt x="2468880" y="150875"/>
                  </a:lnTo>
                  <a:lnTo>
                    <a:pt x="2468880" y="177376"/>
                  </a:lnTo>
                  <a:lnTo>
                    <a:pt x="2474975" y="176021"/>
                  </a:lnTo>
                  <a:lnTo>
                    <a:pt x="2484120" y="173863"/>
                  </a:lnTo>
                  <a:close/>
                </a:path>
                <a:path w="2608579" h="718185">
                  <a:moveTo>
                    <a:pt x="2592323" y="148324"/>
                  </a:moveTo>
                  <a:lnTo>
                    <a:pt x="2592323" y="122681"/>
                  </a:lnTo>
                  <a:lnTo>
                    <a:pt x="2582418" y="137921"/>
                  </a:lnTo>
                  <a:lnTo>
                    <a:pt x="2578155" y="125917"/>
                  </a:lnTo>
                  <a:lnTo>
                    <a:pt x="2479993" y="148337"/>
                  </a:lnTo>
                  <a:lnTo>
                    <a:pt x="2484120" y="160019"/>
                  </a:lnTo>
                  <a:lnTo>
                    <a:pt x="2484120" y="173863"/>
                  </a:lnTo>
                  <a:lnTo>
                    <a:pt x="2592323" y="148324"/>
                  </a:lnTo>
                  <a:close/>
                </a:path>
                <a:path w="2608579" h="718185">
                  <a:moveTo>
                    <a:pt x="2608325" y="134873"/>
                  </a:moveTo>
                  <a:lnTo>
                    <a:pt x="2592666" y="88964"/>
                  </a:lnTo>
                  <a:lnTo>
                    <a:pt x="2570531" y="50471"/>
                  </a:lnTo>
                  <a:lnTo>
                    <a:pt x="2542127" y="16118"/>
                  </a:lnTo>
                  <a:lnTo>
                    <a:pt x="2524282" y="0"/>
                  </a:lnTo>
                  <a:lnTo>
                    <a:pt x="2484395" y="0"/>
                  </a:lnTo>
                  <a:lnTo>
                    <a:pt x="2510407" y="20560"/>
                  </a:lnTo>
                  <a:lnTo>
                    <a:pt x="2542297" y="54878"/>
                  </a:lnTo>
                  <a:lnTo>
                    <a:pt x="2566789" y="93903"/>
                  </a:lnTo>
                  <a:lnTo>
                    <a:pt x="2578155" y="125917"/>
                  </a:lnTo>
                  <a:lnTo>
                    <a:pt x="2592323" y="122681"/>
                  </a:lnTo>
                  <a:lnTo>
                    <a:pt x="2592323" y="148324"/>
                  </a:lnTo>
                  <a:lnTo>
                    <a:pt x="2597658" y="147065"/>
                  </a:lnTo>
                  <a:lnTo>
                    <a:pt x="2601468" y="146303"/>
                  </a:lnTo>
                  <a:lnTo>
                    <a:pt x="2603754" y="144779"/>
                  </a:lnTo>
                  <a:lnTo>
                    <a:pt x="2606039" y="141731"/>
                  </a:lnTo>
                  <a:lnTo>
                    <a:pt x="2607563" y="138683"/>
                  </a:lnTo>
                  <a:lnTo>
                    <a:pt x="2608325" y="134873"/>
                  </a:lnTo>
                  <a:close/>
                </a:path>
                <a:path w="2608579" h="718185">
                  <a:moveTo>
                    <a:pt x="2592323" y="122681"/>
                  </a:moveTo>
                  <a:lnTo>
                    <a:pt x="2578155" y="125917"/>
                  </a:lnTo>
                  <a:lnTo>
                    <a:pt x="2582418" y="137921"/>
                  </a:lnTo>
                  <a:lnTo>
                    <a:pt x="2592323" y="122681"/>
                  </a:lnTo>
                  <a:close/>
                </a:path>
                <a:path w="2608579" h="718185">
                  <a:moveTo>
                    <a:pt x="65876" y="575995"/>
                  </a:moveTo>
                  <a:lnTo>
                    <a:pt x="10668" y="588264"/>
                  </a:lnTo>
                  <a:lnTo>
                    <a:pt x="0" y="601980"/>
                  </a:lnTo>
                  <a:lnTo>
                    <a:pt x="1524" y="607314"/>
                  </a:lnTo>
                  <a:lnTo>
                    <a:pt x="4572" y="610362"/>
                  </a:lnTo>
                  <a:lnTo>
                    <a:pt x="16002" y="620794"/>
                  </a:lnTo>
                  <a:lnTo>
                    <a:pt x="16002" y="613410"/>
                  </a:lnTo>
                  <a:lnTo>
                    <a:pt x="22098" y="591312"/>
                  </a:lnTo>
                  <a:lnTo>
                    <a:pt x="40015" y="607777"/>
                  </a:lnTo>
                  <a:lnTo>
                    <a:pt x="63246" y="602328"/>
                  </a:lnTo>
                  <a:lnTo>
                    <a:pt x="63246" y="582168"/>
                  </a:lnTo>
                  <a:lnTo>
                    <a:pt x="65876" y="575995"/>
                  </a:lnTo>
                  <a:close/>
                </a:path>
                <a:path w="2608579" h="718185">
                  <a:moveTo>
                    <a:pt x="40015" y="607777"/>
                  </a:moveTo>
                  <a:lnTo>
                    <a:pt x="22098" y="591312"/>
                  </a:lnTo>
                  <a:lnTo>
                    <a:pt x="16002" y="613410"/>
                  </a:lnTo>
                  <a:lnTo>
                    <a:pt x="40015" y="607777"/>
                  </a:lnTo>
                  <a:close/>
                </a:path>
                <a:path w="2608579" h="718185">
                  <a:moveTo>
                    <a:pt x="125212" y="686066"/>
                  </a:moveTo>
                  <a:lnTo>
                    <a:pt x="40015" y="607777"/>
                  </a:lnTo>
                  <a:lnTo>
                    <a:pt x="16002" y="613410"/>
                  </a:lnTo>
                  <a:lnTo>
                    <a:pt x="16002" y="620794"/>
                  </a:lnTo>
                  <a:lnTo>
                    <a:pt x="116586" y="712602"/>
                  </a:lnTo>
                  <a:lnTo>
                    <a:pt x="116586" y="696468"/>
                  </a:lnTo>
                  <a:lnTo>
                    <a:pt x="125212" y="686066"/>
                  </a:lnTo>
                  <a:close/>
                </a:path>
                <a:path w="2608579" h="718185">
                  <a:moveTo>
                    <a:pt x="72390" y="574548"/>
                  </a:moveTo>
                  <a:lnTo>
                    <a:pt x="65876" y="575995"/>
                  </a:lnTo>
                  <a:lnTo>
                    <a:pt x="63246" y="582168"/>
                  </a:lnTo>
                  <a:lnTo>
                    <a:pt x="72390" y="574548"/>
                  </a:lnTo>
                  <a:close/>
                </a:path>
                <a:path w="2608579" h="718185">
                  <a:moveTo>
                    <a:pt x="72390" y="600183"/>
                  </a:moveTo>
                  <a:lnTo>
                    <a:pt x="72390" y="574548"/>
                  </a:lnTo>
                  <a:lnTo>
                    <a:pt x="63246" y="582168"/>
                  </a:lnTo>
                  <a:lnTo>
                    <a:pt x="63246" y="602328"/>
                  </a:lnTo>
                  <a:lnTo>
                    <a:pt x="72390" y="600183"/>
                  </a:lnTo>
                  <a:close/>
                </a:path>
                <a:path w="2608579" h="718185">
                  <a:moveTo>
                    <a:pt x="956802" y="0"/>
                  </a:moveTo>
                  <a:lnTo>
                    <a:pt x="918527" y="0"/>
                  </a:lnTo>
                  <a:lnTo>
                    <a:pt x="889798" y="9181"/>
                  </a:lnTo>
                  <a:lnTo>
                    <a:pt x="842852" y="25084"/>
                  </a:lnTo>
                  <a:lnTo>
                    <a:pt x="796215" y="41825"/>
                  </a:lnTo>
                  <a:lnTo>
                    <a:pt x="749894" y="59441"/>
                  </a:lnTo>
                  <a:lnTo>
                    <a:pt x="703896" y="77969"/>
                  </a:lnTo>
                  <a:lnTo>
                    <a:pt x="658228" y="97445"/>
                  </a:lnTo>
                  <a:lnTo>
                    <a:pt x="612898" y="117904"/>
                  </a:lnTo>
                  <a:lnTo>
                    <a:pt x="567913" y="139385"/>
                  </a:lnTo>
                  <a:lnTo>
                    <a:pt x="523280" y="161922"/>
                  </a:lnTo>
                  <a:lnTo>
                    <a:pt x="479007" y="185552"/>
                  </a:lnTo>
                  <a:lnTo>
                    <a:pt x="435101" y="210312"/>
                  </a:lnTo>
                  <a:lnTo>
                    <a:pt x="396367" y="234240"/>
                  </a:lnTo>
                  <a:lnTo>
                    <a:pt x="356483" y="260339"/>
                  </a:lnTo>
                  <a:lnTo>
                    <a:pt x="316162" y="288543"/>
                  </a:lnTo>
                  <a:lnTo>
                    <a:pt x="276116" y="318787"/>
                  </a:lnTo>
                  <a:lnTo>
                    <a:pt x="237055" y="351006"/>
                  </a:lnTo>
                  <a:lnTo>
                    <a:pt x="199692" y="385136"/>
                  </a:lnTo>
                  <a:lnTo>
                    <a:pt x="164739" y="421111"/>
                  </a:lnTo>
                  <a:lnTo>
                    <a:pt x="132905" y="458866"/>
                  </a:lnTo>
                  <a:lnTo>
                    <a:pt x="104905" y="498338"/>
                  </a:lnTo>
                  <a:lnTo>
                    <a:pt x="81447" y="539460"/>
                  </a:lnTo>
                  <a:lnTo>
                    <a:pt x="65876" y="575995"/>
                  </a:lnTo>
                  <a:lnTo>
                    <a:pt x="72390" y="574548"/>
                  </a:lnTo>
                  <a:lnTo>
                    <a:pt x="72390" y="600183"/>
                  </a:lnTo>
                  <a:lnTo>
                    <a:pt x="77724" y="598932"/>
                  </a:lnTo>
                  <a:lnTo>
                    <a:pt x="81534" y="598170"/>
                  </a:lnTo>
                  <a:lnTo>
                    <a:pt x="85343" y="595122"/>
                  </a:lnTo>
                  <a:lnTo>
                    <a:pt x="105860" y="547649"/>
                  </a:lnTo>
                  <a:lnTo>
                    <a:pt x="130839" y="505430"/>
                  </a:lnTo>
                  <a:lnTo>
                    <a:pt x="160949" y="464785"/>
                  </a:lnTo>
                  <a:lnTo>
                    <a:pt x="195333" y="425843"/>
                  </a:lnTo>
                  <a:lnTo>
                    <a:pt x="233138" y="388734"/>
                  </a:lnTo>
                  <a:lnTo>
                    <a:pt x="273557" y="353548"/>
                  </a:lnTo>
                  <a:lnTo>
                    <a:pt x="315583" y="320534"/>
                  </a:lnTo>
                  <a:lnTo>
                    <a:pt x="358514" y="289702"/>
                  </a:lnTo>
                  <a:lnTo>
                    <a:pt x="401442" y="261222"/>
                  </a:lnTo>
                  <a:lnTo>
                    <a:pt x="443512" y="235223"/>
                  </a:lnTo>
                  <a:lnTo>
                    <a:pt x="483869" y="211836"/>
                  </a:lnTo>
                  <a:lnTo>
                    <a:pt x="528201" y="187891"/>
                  </a:lnTo>
                  <a:lnTo>
                    <a:pt x="572898" y="165105"/>
                  </a:lnTo>
                  <a:lnTo>
                    <a:pt x="617950" y="143434"/>
                  </a:lnTo>
                  <a:lnTo>
                    <a:pt x="663348" y="122832"/>
                  </a:lnTo>
                  <a:lnTo>
                    <a:pt x="695348" y="109136"/>
                  </a:lnTo>
                  <a:lnTo>
                    <a:pt x="729314" y="92827"/>
                  </a:lnTo>
                  <a:lnTo>
                    <a:pt x="778190" y="70719"/>
                  </a:lnTo>
                  <a:lnTo>
                    <a:pt x="827260" y="49778"/>
                  </a:lnTo>
                  <a:lnTo>
                    <a:pt x="876280" y="30017"/>
                  </a:lnTo>
                  <a:lnTo>
                    <a:pt x="925005" y="11451"/>
                  </a:lnTo>
                  <a:lnTo>
                    <a:pt x="956802" y="0"/>
                  </a:lnTo>
                  <a:close/>
                </a:path>
                <a:path w="2608579" h="718185">
                  <a:moveTo>
                    <a:pt x="134874" y="694944"/>
                  </a:moveTo>
                  <a:lnTo>
                    <a:pt x="125212" y="686066"/>
                  </a:lnTo>
                  <a:lnTo>
                    <a:pt x="116586" y="696468"/>
                  </a:lnTo>
                  <a:lnTo>
                    <a:pt x="134874" y="694944"/>
                  </a:lnTo>
                  <a:close/>
                </a:path>
                <a:path w="2608579" h="718185">
                  <a:moveTo>
                    <a:pt x="134874" y="714502"/>
                  </a:moveTo>
                  <a:lnTo>
                    <a:pt x="134874" y="694944"/>
                  </a:lnTo>
                  <a:lnTo>
                    <a:pt x="116586" y="696468"/>
                  </a:lnTo>
                  <a:lnTo>
                    <a:pt x="116586" y="712602"/>
                  </a:lnTo>
                  <a:lnTo>
                    <a:pt x="118110" y="713994"/>
                  </a:lnTo>
                  <a:lnTo>
                    <a:pt x="120396" y="716280"/>
                  </a:lnTo>
                  <a:lnTo>
                    <a:pt x="124206" y="717804"/>
                  </a:lnTo>
                  <a:lnTo>
                    <a:pt x="127254" y="717042"/>
                  </a:lnTo>
                  <a:lnTo>
                    <a:pt x="131064" y="717042"/>
                  </a:lnTo>
                  <a:lnTo>
                    <a:pt x="134112" y="715518"/>
                  </a:lnTo>
                  <a:lnTo>
                    <a:pt x="134874" y="714502"/>
                  </a:lnTo>
                  <a:close/>
                </a:path>
                <a:path w="2608579" h="718185">
                  <a:moveTo>
                    <a:pt x="262128" y="561594"/>
                  </a:moveTo>
                  <a:lnTo>
                    <a:pt x="262128" y="556260"/>
                  </a:lnTo>
                  <a:lnTo>
                    <a:pt x="225695" y="564912"/>
                  </a:lnTo>
                  <a:lnTo>
                    <a:pt x="125212" y="686066"/>
                  </a:lnTo>
                  <a:lnTo>
                    <a:pt x="134874" y="694944"/>
                  </a:lnTo>
                  <a:lnTo>
                    <a:pt x="134874" y="714502"/>
                  </a:lnTo>
                  <a:lnTo>
                    <a:pt x="136398" y="712470"/>
                  </a:lnTo>
                  <a:lnTo>
                    <a:pt x="262128" y="561594"/>
                  </a:lnTo>
                  <a:close/>
                </a:path>
                <a:path w="2608579" h="718185">
                  <a:moveTo>
                    <a:pt x="1034924" y="0"/>
                  </a:moveTo>
                  <a:lnTo>
                    <a:pt x="1007095" y="0"/>
                  </a:lnTo>
                  <a:lnTo>
                    <a:pt x="990074" y="4852"/>
                  </a:lnTo>
                  <a:lnTo>
                    <a:pt x="942505" y="19207"/>
                  </a:lnTo>
                  <a:lnTo>
                    <a:pt x="895219" y="34321"/>
                  </a:lnTo>
                  <a:lnTo>
                    <a:pt x="848225" y="50238"/>
                  </a:lnTo>
                  <a:lnTo>
                    <a:pt x="801531" y="67004"/>
                  </a:lnTo>
                  <a:lnTo>
                    <a:pt x="755148" y="84662"/>
                  </a:lnTo>
                  <a:lnTo>
                    <a:pt x="709084" y="103256"/>
                  </a:lnTo>
                  <a:lnTo>
                    <a:pt x="633125" y="140477"/>
                  </a:lnTo>
                  <a:lnTo>
                    <a:pt x="586302" y="165989"/>
                  </a:lnTo>
                  <a:lnTo>
                    <a:pt x="540651" y="192606"/>
                  </a:lnTo>
                  <a:lnTo>
                    <a:pt x="496419" y="220313"/>
                  </a:lnTo>
                  <a:lnTo>
                    <a:pt x="453850" y="249094"/>
                  </a:lnTo>
                  <a:lnTo>
                    <a:pt x="413188" y="278935"/>
                  </a:lnTo>
                  <a:lnTo>
                    <a:pt x="374678" y="309820"/>
                  </a:lnTo>
                  <a:lnTo>
                    <a:pt x="338565" y="341733"/>
                  </a:lnTo>
                  <a:lnTo>
                    <a:pt x="305094" y="374661"/>
                  </a:lnTo>
                  <a:lnTo>
                    <a:pt x="274509" y="408587"/>
                  </a:lnTo>
                  <a:lnTo>
                    <a:pt x="247055" y="443496"/>
                  </a:lnTo>
                  <a:lnTo>
                    <a:pt x="222977" y="479374"/>
                  </a:lnTo>
                  <a:lnTo>
                    <a:pt x="202520" y="516205"/>
                  </a:lnTo>
                  <a:lnTo>
                    <a:pt x="185928" y="553974"/>
                  </a:lnTo>
                  <a:lnTo>
                    <a:pt x="184404" y="557784"/>
                  </a:lnTo>
                  <a:lnTo>
                    <a:pt x="185166" y="563118"/>
                  </a:lnTo>
                  <a:lnTo>
                    <a:pt x="188214" y="566928"/>
                  </a:lnTo>
                  <a:lnTo>
                    <a:pt x="191262" y="569976"/>
                  </a:lnTo>
                  <a:lnTo>
                    <a:pt x="195072" y="571064"/>
                  </a:lnTo>
                  <a:lnTo>
                    <a:pt x="195072" y="546354"/>
                  </a:lnTo>
                  <a:lnTo>
                    <a:pt x="219567" y="540608"/>
                  </a:lnTo>
                  <a:lnTo>
                    <a:pt x="246093" y="490494"/>
                  </a:lnTo>
                  <a:lnTo>
                    <a:pt x="269854" y="455547"/>
                  </a:lnTo>
                  <a:lnTo>
                    <a:pt x="296952" y="421532"/>
                  </a:lnTo>
                  <a:lnTo>
                    <a:pt x="327141" y="388464"/>
                  </a:lnTo>
                  <a:lnTo>
                    <a:pt x="360179" y="356359"/>
                  </a:lnTo>
                  <a:lnTo>
                    <a:pt x="395823" y="325232"/>
                  </a:lnTo>
                  <a:lnTo>
                    <a:pt x="433828" y="295098"/>
                  </a:lnTo>
                  <a:lnTo>
                    <a:pt x="473952" y="265974"/>
                  </a:lnTo>
                  <a:lnTo>
                    <a:pt x="515951" y="237875"/>
                  </a:lnTo>
                  <a:lnTo>
                    <a:pt x="559581" y="210817"/>
                  </a:lnTo>
                  <a:lnTo>
                    <a:pt x="604600" y="184815"/>
                  </a:lnTo>
                  <a:lnTo>
                    <a:pt x="650763" y="159886"/>
                  </a:lnTo>
                  <a:lnTo>
                    <a:pt x="697828" y="136043"/>
                  </a:lnTo>
                  <a:lnTo>
                    <a:pt x="745550" y="113304"/>
                  </a:lnTo>
                  <a:lnTo>
                    <a:pt x="793687" y="91684"/>
                  </a:lnTo>
                  <a:lnTo>
                    <a:pt x="841995" y="71199"/>
                  </a:lnTo>
                  <a:lnTo>
                    <a:pt x="890230" y="51863"/>
                  </a:lnTo>
                  <a:lnTo>
                    <a:pt x="938149" y="33694"/>
                  </a:lnTo>
                  <a:lnTo>
                    <a:pt x="985510" y="16706"/>
                  </a:lnTo>
                  <a:lnTo>
                    <a:pt x="1032067" y="915"/>
                  </a:lnTo>
                  <a:lnTo>
                    <a:pt x="1034924" y="0"/>
                  </a:lnTo>
                  <a:close/>
                </a:path>
                <a:path w="2608579" h="718185">
                  <a:moveTo>
                    <a:pt x="219567" y="540608"/>
                  </a:moveTo>
                  <a:lnTo>
                    <a:pt x="195072" y="546354"/>
                  </a:lnTo>
                  <a:lnTo>
                    <a:pt x="209550" y="563118"/>
                  </a:lnTo>
                  <a:lnTo>
                    <a:pt x="219567" y="540608"/>
                  </a:lnTo>
                  <a:close/>
                </a:path>
                <a:path w="2608579" h="718185">
                  <a:moveTo>
                    <a:pt x="273558" y="541782"/>
                  </a:moveTo>
                  <a:lnTo>
                    <a:pt x="267462" y="532638"/>
                  </a:lnTo>
                  <a:lnTo>
                    <a:pt x="262127" y="530352"/>
                  </a:lnTo>
                  <a:lnTo>
                    <a:pt x="256793" y="531876"/>
                  </a:lnTo>
                  <a:lnTo>
                    <a:pt x="219567" y="540608"/>
                  </a:lnTo>
                  <a:lnTo>
                    <a:pt x="209550" y="563118"/>
                  </a:lnTo>
                  <a:lnTo>
                    <a:pt x="195072" y="546354"/>
                  </a:lnTo>
                  <a:lnTo>
                    <a:pt x="195072" y="571064"/>
                  </a:lnTo>
                  <a:lnTo>
                    <a:pt x="196596" y="571500"/>
                  </a:lnTo>
                  <a:lnTo>
                    <a:pt x="201168" y="570738"/>
                  </a:lnTo>
                  <a:lnTo>
                    <a:pt x="225695" y="564912"/>
                  </a:lnTo>
                  <a:lnTo>
                    <a:pt x="249936" y="535686"/>
                  </a:lnTo>
                  <a:lnTo>
                    <a:pt x="262128" y="556260"/>
                  </a:lnTo>
                  <a:lnTo>
                    <a:pt x="262128" y="561594"/>
                  </a:lnTo>
                  <a:lnTo>
                    <a:pt x="269748" y="552450"/>
                  </a:lnTo>
                  <a:lnTo>
                    <a:pt x="272796" y="547878"/>
                  </a:lnTo>
                  <a:lnTo>
                    <a:pt x="273558" y="541782"/>
                  </a:lnTo>
                  <a:close/>
                </a:path>
                <a:path w="2608579" h="718185">
                  <a:moveTo>
                    <a:pt x="262128" y="556260"/>
                  </a:moveTo>
                  <a:lnTo>
                    <a:pt x="249936" y="535686"/>
                  </a:lnTo>
                  <a:lnTo>
                    <a:pt x="225695" y="564912"/>
                  </a:lnTo>
                  <a:lnTo>
                    <a:pt x="262128" y="556260"/>
                  </a:lnTo>
                  <a:close/>
                </a:path>
                <a:path w="2608579" h="718185">
                  <a:moveTo>
                    <a:pt x="1007095" y="0"/>
                  </a:moveTo>
                  <a:lnTo>
                    <a:pt x="956802" y="0"/>
                  </a:lnTo>
                  <a:lnTo>
                    <a:pt x="876280" y="30017"/>
                  </a:lnTo>
                  <a:lnTo>
                    <a:pt x="827260" y="49778"/>
                  </a:lnTo>
                  <a:lnTo>
                    <a:pt x="778190" y="70719"/>
                  </a:lnTo>
                  <a:lnTo>
                    <a:pt x="729314" y="92827"/>
                  </a:lnTo>
                  <a:lnTo>
                    <a:pt x="695348" y="109136"/>
                  </a:lnTo>
                  <a:lnTo>
                    <a:pt x="709084" y="103256"/>
                  </a:lnTo>
                  <a:lnTo>
                    <a:pt x="755148" y="84662"/>
                  </a:lnTo>
                  <a:lnTo>
                    <a:pt x="801531" y="67004"/>
                  </a:lnTo>
                  <a:lnTo>
                    <a:pt x="848225" y="50238"/>
                  </a:lnTo>
                  <a:lnTo>
                    <a:pt x="895219" y="34321"/>
                  </a:lnTo>
                  <a:lnTo>
                    <a:pt x="942505" y="19207"/>
                  </a:lnTo>
                  <a:lnTo>
                    <a:pt x="990074" y="4852"/>
                  </a:lnTo>
                  <a:lnTo>
                    <a:pt x="1007095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5" name="object 25"/>
          <p:cNvGrpSpPr/>
          <p:nvPr/>
        </p:nvGrpSpPr>
        <p:grpSpPr>
          <a:xfrm>
            <a:off x="457200" y="3394709"/>
            <a:ext cx="9144000" cy="979169"/>
            <a:chOff x="457200" y="3394709"/>
            <a:chExt cx="9144000" cy="979169"/>
          </a:xfrm>
        </p:grpSpPr>
        <p:sp>
          <p:nvSpPr>
            <p:cNvPr id="26" name="object 26"/>
            <p:cNvSpPr/>
            <p:nvPr/>
          </p:nvSpPr>
          <p:spPr>
            <a:xfrm>
              <a:off x="457200" y="3394709"/>
              <a:ext cx="9144000" cy="979169"/>
            </a:xfrm>
            <a:custGeom>
              <a:avLst/>
              <a:gdLst/>
              <a:ahLst/>
              <a:cxnLst/>
              <a:rect l="l" t="t" r="r" b="b"/>
              <a:pathLst>
                <a:path w="9144000" h="979170">
                  <a:moveTo>
                    <a:pt x="9144000" y="979169"/>
                  </a:moveTo>
                  <a:lnTo>
                    <a:pt x="9144000" y="0"/>
                  </a:lnTo>
                  <a:lnTo>
                    <a:pt x="0" y="0"/>
                  </a:lnTo>
                  <a:lnTo>
                    <a:pt x="0" y="979170"/>
                  </a:lnTo>
                  <a:lnTo>
                    <a:pt x="9144000" y="97916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5287517" y="3394709"/>
              <a:ext cx="138430" cy="94615"/>
            </a:xfrm>
            <a:custGeom>
              <a:avLst/>
              <a:gdLst/>
              <a:ahLst/>
              <a:cxnLst/>
              <a:rect l="l" t="t" r="r" b="b"/>
              <a:pathLst>
                <a:path w="138429" h="94614">
                  <a:moveTo>
                    <a:pt x="137922" y="94488"/>
                  </a:moveTo>
                  <a:lnTo>
                    <a:pt x="137922" y="0"/>
                  </a:lnTo>
                  <a:lnTo>
                    <a:pt x="0" y="0"/>
                  </a:lnTo>
                  <a:lnTo>
                    <a:pt x="0" y="94488"/>
                  </a:lnTo>
                  <a:lnTo>
                    <a:pt x="137922" y="94488"/>
                  </a:lnTo>
                  <a:close/>
                </a:path>
              </a:pathLst>
            </a:custGeom>
            <a:solidFill>
              <a:srgbClr val="0E205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4464558" y="3649217"/>
              <a:ext cx="1784350" cy="725170"/>
            </a:xfrm>
            <a:custGeom>
              <a:avLst/>
              <a:gdLst/>
              <a:ahLst/>
              <a:cxnLst/>
              <a:rect l="l" t="t" r="r" b="b"/>
              <a:pathLst>
                <a:path w="1784350" h="725170">
                  <a:moveTo>
                    <a:pt x="1783841" y="503681"/>
                  </a:moveTo>
                  <a:lnTo>
                    <a:pt x="1775700" y="435344"/>
                  </a:lnTo>
                  <a:lnTo>
                    <a:pt x="1751986" y="369799"/>
                  </a:lnTo>
                  <a:lnTo>
                    <a:pt x="1713761" y="307645"/>
                  </a:lnTo>
                  <a:lnTo>
                    <a:pt x="1689540" y="278028"/>
                  </a:lnTo>
                  <a:lnTo>
                    <a:pt x="1662091" y="249484"/>
                  </a:lnTo>
                  <a:lnTo>
                    <a:pt x="1631546" y="222088"/>
                  </a:lnTo>
                  <a:lnTo>
                    <a:pt x="1598038" y="195916"/>
                  </a:lnTo>
                  <a:lnTo>
                    <a:pt x="1561700" y="171042"/>
                  </a:lnTo>
                  <a:lnTo>
                    <a:pt x="1522666" y="147542"/>
                  </a:lnTo>
                  <a:lnTo>
                    <a:pt x="1481068" y="125490"/>
                  </a:lnTo>
                  <a:lnTo>
                    <a:pt x="1437039" y="104962"/>
                  </a:lnTo>
                  <a:lnTo>
                    <a:pt x="1390712" y="86033"/>
                  </a:lnTo>
                  <a:lnTo>
                    <a:pt x="1342220" y="68777"/>
                  </a:lnTo>
                  <a:lnTo>
                    <a:pt x="1291696" y="53270"/>
                  </a:lnTo>
                  <a:lnTo>
                    <a:pt x="1239273" y="39588"/>
                  </a:lnTo>
                  <a:lnTo>
                    <a:pt x="1185084" y="27804"/>
                  </a:lnTo>
                  <a:lnTo>
                    <a:pt x="1129262" y="17995"/>
                  </a:lnTo>
                  <a:lnTo>
                    <a:pt x="1071940" y="10234"/>
                  </a:lnTo>
                  <a:lnTo>
                    <a:pt x="1013250" y="4598"/>
                  </a:lnTo>
                  <a:lnTo>
                    <a:pt x="953327" y="1162"/>
                  </a:lnTo>
                  <a:lnTo>
                    <a:pt x="892301" y="0"/>
                  </a:lnTo>
                  <a:lnTo>
                    <a:pt x="831185" y="1162"/>
                  </a:lnTo>
                  <a:lnTo>
                    <a:pt x="771177" y="4598"/>
                  </a:lnTo>
                  <a:lnTo>
                    <a:pt x="712411" y="10234"/>
                  </a:lnTo>
                  <a:lnTo>
                    <a:pt x="655020" y="17995"/>
                  </a:lnTo>
                  <a:lnTo>
                    <a:pt x="599135" y="27804"/>
                  </a:lnTo>
                  <a:lnTo>
                    <a:pt x="544889" y="39588"/>
                  </a:lnTo>
                  <a:lnTo>
                    <a:pt x="492415" y="53270"/>
                  </a:lnTo>
                  <a:lnTo>
                    <a:pt x="441847" y="68777"/>
                  </a:lnTo>
                  <a:lnTo>
                    <a:pt x="393315" y="86033"/>
                  </a:lnTo>
                  <a:lnTo>
                    <a:pt x="346953" y="104962"/>
                  </a:lnTo>
                  <a:lnTo>
                    <a:pt x="302894" y="125490"/>
                  </a:lnTo>
                  <a:lnTo>
                    <a:pt x="261270" y="147542"/>
                  </a:lnTo>
                  <a:lnTo>
                    <a:pt x="222214" y="171042"/>
                  </a:lnTo>
                  <a:lnTo>
                    <a:pt x="185858" y="195916"/>
                  </a:lnTo>
                  <a:lnTo>
                    <a:pt x="152336" y="222088"/>
                  </a:lnTo>
                  <a:lnTo>
                    <a:pt x="121778" y="249484"/>
                  </a:lnTo>
                  <a:lnTo>
                    <a:pt x="94320" y="278028"/>
                  </a:lnTo>
                  <a:lnTo>
                    <a:pt x="70092" y="307645"/>
                  </a:lnTo>
                  <a:lnTo>
                    <a:pt x="31859" y="369799"/>
                  </a:lnTo>
                  <a:lnTo>
                    <a:pt x="8141" y="435344"/>
                  </a:lnTo>
                  <a:lnTo>
                    <a:pt x="0" y="503682"/>
                  </a:lnTo>
                  <a:lnTo>
                    <a:pt x="2057" y="538253"/>
                  </a:lnTo>
                  <a:lnTo>
                    <a:pt x="18119" y="605429"/>
                  </a:lnTo>
                  <a:lnTo>
                    <a:pt x="49227" y="669487"/>
                  </a:lnTo>
                  <a:lnTo>
                    <a:pt x="90102" y="724662"/>
                  </a:lnTo>
                  <a:lnTo>
                    <a:pt x="1693757" y="724661"/>
                  </a:lnTo>
                  <a:lnTo>
                    <a:pt x="1734621" y="669487"/>
                  </a:lnTo>
                  <a:lnTo>
                    <a:pt x="1765723" y="605429"/>
                  </a:lnTo>
                  <a:lnTo>
                    <a:pt x="1781784" y="538253"/>
                  </a:lnTo>
                  <a:lnTo>
                    <a:pt x="1783841" y="503681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4451603" y="3635869"/>
              <a:ext cx="1809750" cy="738505"/>
            </a:xfrm>
            <a:custGeom>
              <a:avLst/>
              <a:gdLst/>
              <a:ahLst/>
              <a:cxnLst/>
              <a:rect l="l" t="t" r="r" b="b"/>
              <a:pathLst>
                <a:path w="1809750" h="738504">
                  <a:moveTo>
                    <a:pt x="1809750" y="517030"/>
                  </a:moveTo>
                  <a:lnTo>
                    <a:pt x="1805783" y="468605"/>
                  </a:lnTo>
                  <a:lnTo>
                    <a:pt x="1794667" y="422540"/>
                  </a:lnTo>
                  <a:lnTo>
                    <a:pt x="1777178" y="378926"/>
                  </a:lnTo>
                  <a:lnTo>
                    <a:pt x="1754092" y="337852"/>
                  </a:lnTo>
                  <a:lnTo>
                    <a:pt x="1726187" y="299407"/>
                  </a:lnTo>
                  <a:lnTo>
                    <a:pt x="1694237" y="263680"/>
                  </a:lnTo>
                  <a:lnTo>
                    <a:pt x="1659020" y="230762"/>
                  </a:lnTo>
                  <a:lnTo>
                    <a:pt x="1621311" y="200740"/>
                  </a:lnTo>
                  <a:lnTo>
                    <a:pt x="1581888" y="173705"/>
                  </a:lnTo>
                  <a:lnTo>
                    <a:pt x="1541526" y="149746"/>
                  </a:lnTo>
                  <a:lnTo>
                    <a:pt x="1497154" y="126284"/>
                  </a:lnTo>
                  <a:lnTo>
                    <a:pt x="1451395" y="105024"/>
                  </a:lnTo>
                  <a:lnTo>
                    <a:pt x="1404416" y="85909"/>
                  </a:lnTo>
                  <a:lnTo>
                    <a:pt x="1356386" y="68883"/>
                  </a:lnTo>
                  <a:lnTo>
                    <a:pt x="1307472" y="53890"/>
                  </a:lnTo>
                  <a:lnTo>
                    <a:pt x="1257842" y="40873"/>
                  </a:lnTo>
                  <a:lnTo>
                    <a:pt x="1207664" y="29777"/>
                  </a:lnTo>
                  <a:lnTo>
                    <a:pt x="1157106" y="20545"/>
                  </a:lnTo>
                  <a:lnTo>
                    <a:pt x="1106336" y="13122"/>
                  </a:lnTo>
                  <a:lnTo>
                    <a:pt x="1055521" y="7452"/>
                  </a:lnTo>
                  <a:lnTo>
                    <a:pt x="1004831" y="3478"/>
                  </a:lnTo>
                  <a:lnTo>
                    <a:pt x="954432" y="1144"/>
                  </a:lnTo>
                  <a:lnTo>
                    <a:pt x="904494" y="394"/>
                  </a:lnTo>
                  <a:lnTo>
                    <a:pt x="866710" y="0"/>
                  </a:lnTo>
                  <a:lnTo>
                    <a:pt x="826558" y="1107"/>
                  </a:lnTo>
                  <a:lnTo>
                    <a:pt x="784364" y="3749"/>
                  </a:lnTo>
                  <a:lnTo>
                    <a:pt x="740454" y="7959"/>
                  </a:lnTo>
                  <a:lnTo>
                    <a:pt x="695156" y="13769"/>
                  </a:lnTo>
                  <a:lnTo>
                    <a:pt x="648794" y="21214"/>
                  </a:lnTo>
                  <a:lnTo>
                    <a:pt x="601695" y="30325"/>
                  </a:lnTo>
                  <a:lnTo>
                    <a:pt x="554187" y="41136"/>
                  </a:lnTo>
                  <a:lnTo>
                    <a:pt x="506594" y="53680"/>
                  </a:lnTo>
                  <a:lnTo>
                    <a:pt x="459244" y="67990"/>
                  </a:lnTo>
                  <a:lnTo>
                    <a:pt x="412463" y="84099"/>
                  </a:lnTo>
                  <a:lnTo>
                    <a:pt x="366577" y="102040"/>
                  </a:lnTo>
                  <a:lnTo>
                    <a:pt x="321912" y="121846"/>
                  </a:lnTo>
                  <a:lnTo>
                    <a:pt x="278795" y="143550"/>
                  </a:lnTo>
                  <a:lnTo>
                    <a:pt x="237552" y="167186"/>
                  </a:lnTo>
                  <a:lnTo>
                    <a:pt x="198510" y="192785"/>
                  </a:lnTo>
                  <a:lnTo>
                    <a:pt x="161994" y="220383"/>
                  </a:lnTo>
                  <a:lnTo>
                    <a:pt x="128332" y="250010"/>
                  </a:lnTo>
                  <a:lnTo>
                    <a:pt x="97850" y="281701"/>
                  </a:lnTo>
                  <a:lnTo>
                    <a:pt x="70873" y="315489"/>
                  </a:lnTo>
                  <a:lnTo>
                    <a:pt x="47728" y="351405"/>
                  </a:lnTo>
                  <a:lnTo>
                    <a:pt x="28742" y="389485"/>
                  </a:lnTo>
                  <a:lnTo>
                    <a:pt x="14241" y="429760"/>
                  </a:lnTo>
                  <a:lnTo>
                    <a:pt x="4552" y="472264"/>
                  </a:lnTo>
                  <a:lnTo>
                    <a:pt x="0" y="517030"/>
                  </a:lnTo>
                  <a:lnTo>
                    <a:pt x="0" y="517792"/>
                  </a:lnTo>
                  <a:lnTo>
                    <a:pt x="4066" y="565513"/>
                  </a:lnTo>
                  <a:lnTo>
                    <a:pt x="14774" y="610721"/>
                  </a:lnTo>
                  <a:lnTo>
                    <a:pt x="25146" y="637260"/>
                  </a:lnTo>
                  <a:lnTo>
                    <a:pt x="25146" y="517030"/>
                  </a:lnTo>
                  <a:lnTo>
                    <a:pt x="29949" y="466233"/>
                  </a:lnTo>
                  <a:lnTo>
                    <a:pt x="43092" y="418458"/>
                  </a:lnTo>
                  <a:lnTo>
                    <a:pt x="63525" y="373743"/>
                  </a:lnTo>
                  <a:lnTo>
                    <a:pt x="90198" y="332125"/>
                  </a:lnTo>
                  <a:lnTo>
                    <a:pt x="122061" y="293643"/>
                  </a:lnTo>
                  <a:lnTo>
                    <a:pt x="158064" y="258336"/>
                  </a:lnTo>
                  <a:lnTo>
                    <a:pt x="197157" y="226242"/>
                  </a:lnTo>
                  <a:lnTo>
                    <a:pt x="238291" y="197398"/>
                  </a:lnTo>
                  <a:lnTo>
                    <a:pt x="280416" y="171844"/>
                  </a:lnTo>
                  <a:lnTo>
                    <a:pt x="323924" y="148818"/>
                  </a:lnTo>
                  <a:lnTo>
                    <a:pt x="368805" y="128005"/>
                  </a:lnTo>
                  <a:lnTo>
                    <a:pt x="414893" y="109338"/>
                  </a:lnTo>
                  <a:lnTo>
                    <a:pt x="462018" y="92746"/>
                  </a:lnTo>
                  <a:lnTo>
                    <a:pt x="510015" y="78162"/>
                  </a:lnTo>
                  <a:lnTo>
                    <a:pt x="558715" y="65518"/>
                  </a:lnTo>
                  <a:lnTo>
                    <a:pt x="607952" y="54743"/>
                  </a:lnTo>
                  <a:lnTo>
                    <a:pt x="657557" y="45771"/>
                  </a:lnTo>
                  <a:lnTo>
                    <a:pt x="707364" y="38532"/>
                  </a:lnTo>
                  <a:lnTo>
                    <a:pt x="757204" y="32958"/>
                  </a:lnTo>
                  <a:lnTo>
                    <a:pt x="806912" y="28981"/>
                  </a:lnTo>
                  <a:lnTo>
                    <a:pt x="856318" y="26531"/>
                  </a:lnTo>
                  <a:lnTo>
                    <a:pt x="905256" y="25540"/>
                  </a:lnTo>
                  <a:lnTo>
                    <a:pt x="954634" y="26579"/>
                  </a:lnTo>
                  <a:lnTo>
                    <a:pt x="1004258" y="29051"/>
                  </a:lnTo>
                  <a:lnTo>
                    <a:pt x="1054002" y="33028"/>
                  </a:lnTo>
                  <a:lnTo>
                    <a:pt x="1103737" y="38584"/>
                  </a:lnTo>
                  <a:lnTo>
                    <a:pt x="1153338" y="45793"/>
                  </a:lnTo>
                  <a:lnTo>
                    <a:pt x="1202678" y="54729"/>
                  </a:lnTo>
                  <a:lnTo>
                    <a:pt x="1251629" y="65466"/>
                  </a:lnTo>
                  <a:lnTo>
                    <a:pt x="1300067" y="78078"/>
                  </a:lnTo>
                  <a:lnTo>
                    <a:pt x="1347862" y="92638"/>
                  </a:lnTo>
                  <a:lnTo>
                    <a:pt x="1394890" y="109221"/>
                  </a:lnTo>
                  <a:lnTo>
                    <a:pt x="1441022" y="127900"/>
                  </a:lnTo>
                  <a:lnTo>
                    <a:pt x="1486133" y="148750"/>
                  </a:lnTo>
                  <a:lnTo>
                    <a:pt x="1530096" y="171844"/>
                  </a:lnTo>
                  <a:lnTo>
                    <a:pt x="1572273" y="197638"/>
                  </a:lnTo>
                  <a:lnTo>
                    <a:pt x="1613363" y="226626"/>
                  </a:lnTo>
                  <a:lnTo>
                    <a:pt x="1652343" y="258793"/>
                  </a:lnTo>
                  <a:lnTo>
                    <a:pt x="1688189" y="294126"/>
                  </a:lnTo>
                  <a:lnTo>
                    <a:pt x="1719878" y="332611"/>
                  </a:lnTo>
                  <a:lnTo>
                    <a:pt x="1746388" y="374234"/>
                  </a:lnTo>
                  <a:lnTo>
                    <a:pt x="1766694" y="418980"/>
                  </a:lnTo>
                  <a:lnTo>
                    <a:pt x="1779774" y="466838"/>
                  </a:lnTo>
                  <a:lnTo>
                    <a:pt x="1784604" y="517792"/>
                  </a:lnTo>
                  <a:lnTo>
                    <a:pt x="1784604" y="636667"/>
                  </a:lnTo>
                  <a:lnTo>
                    <a:pt x="1796084" y="604505"/>
                  </a:lnTo>
                  <a:lnTo>
                    <a:pt x="1805560" y="561894"/>
                  </a:lnTo>
                  <a:lnTo>
                    <a:pt x="1809750" y="517030"/>
                  </a:lnTo>
                  <a:close/>
                </a:path>
                <a:path w="1809750" h="738504">
                  <a:moveTo>
                    <a:pt x="119550" y="738010"/>
                  </a:moveTo>
                  <a:lnTo>
                    <a:pt x="90136" y="702237"/>
                  </a:lnTo>
                  <a:lnTo>
                    <a:pt x="63477" y="660382"/>
                  </a:lnTo>
                  <a:lnTo>
                    <a:pt x="43061" y="615501"/>
                  </a:lnTo>
                  <a:lnTo>
                    <a:pt x="29934" y="567687"/>
                  </a:lnTo>
                  <a:lnTo>
                    <a:pt x="25146" y="517030"/>
                  </a:lnTo>
                  <a:lnTo>
                    <a:pt x="25146" y="637260"/>
                  </a:lnTo>
                  <a:lnTo>
                    <a:pt x="31453" y="653400"/>
                  </a:lnTo>
                  <a:lnTo>
                    <a:pt x="53433" y="693533"/>
                  </a:lnTo>
                  <a:lnTo>
                    <a:pt x="80045" y="731105"/>
                  </a:lnTo>
                  <a:lnTo>
                    <a:pt x="86077" y="738010"/>
                  </a:lnTo>
                  <a:lnTo>
                    <a:pt x="119550" y="738010"/>
                  </a:lnTo>
                  <a:close/>
                </a:path>
                <a:path w="1809750" h="738504">
                  <a:moveTo>
                    <a:pt x="1784604" y="636667"/>
                  </a:moveTo>
                  <a:lnTo>
                    <a:pt x="1784604" y="517792"/>
                  </a:lnTo>
                  <a:lnTo>
                    <a:pt x="1779800" y="568588"/>
                  </a:lnTo>
                  <a:lnTo>
                    <a:pt x="1766657" y="616363"/>
                  </a:lnTo>
                  <a:lnTo>
                    <a:pt x="1746224" y="661079"/>
                  </a:lnTo>
                  <a:lnTo>
                    <a:pt x="1719551" y="702696"/>
                  </a:lnTo>
                  <a:lnTo>
                    <a:pt x="1690312" y="738010"/>
                  </a:lnTo>
                  <a:lnTo>
                    <a:pt x="1724273" y="738010"/>
                  </a:lnTo>
                  <a:lnTo>
                    <a:pt x="1739399" y="719126"/>
                  </a:lnTo>
                  <a:lnTo>
                    <a:pt x="1762656" y="683091"/>
                  </a:lnTo>
                  <a:lnTo>
                    <a:pt x="1781667" y="644894"/>
                  </a:lnTo>
                  <a:lnTo>
                    <a:pt x="1784604" y="63666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4762753" y="3878833"/>
            <a:ext cx="1188085" cy="508000"/>
          </a:xfrm>
          <a:prstGeom prst="rect">
            <a:avLst/>
          </a:prstGeom>
        </p:spPr>
        <p:txBody>
          <a:bodyPr vert="horz" wrap="square" lIns="0" tIns="49530" rIns="0" bIns="0" rtlCol="0">
            <a:spAutoFit/>
          </a:bodyPr>
          <a:lstStyle/>
          <a:p>
            <a:pPr marL="192405" marR="5080" indent="-180340">
              <a:lnSpc>
                <a:spcPts val="1760"/>
              </a:lnSpc>
              <a:spcBef>
                <a:spcPts val="390"/>
              </a:spcBef>
            </a:pPr>
            <a:r>
              <a:rPr sz="1700" spc="-15" dirty="0">
                <a:solidFill>
                  <a:srgbClr val="FFFFFF"/>
                </a:solidFill>
                <a:latin typeface="Arial"/>
                <a:cs typeface="Arial"/>
              </a:rPr>
              <a:t>Trường</a:t>
            </a:r>
            <a:r>
              <a:rPr sz="1700" spc="-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Arial"/>
                <a:cs typeface="Arial"/>
              </a:rPr>
              <a:t>hợp  suy</a:t>
            </a:r>
            <a:r>
              <a:rPr sz="17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Arial"/>
                <a:cs typeface="Arial"/>
              </a:rPr>
              <a:t>biến</a:t>
            </a:r>
            <a:endParaRPr sz="1700">
              <a:latin typeface="Arial"/>
              <a:cs typeface="Arial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6443471" y="3394709"/>
            <a:ext cx="2484120" cy="979169"/>
            <a:chOff x="6443471" y="3394709"/>
            <a:chExt cx="2484120" cy="979169"/>
          </a:xfrm>
        </p:grpSpPr>
        <p:sp>
          <p:nvSpPr>
            <p:cNvPr id="32" name="object 32"/>
            <p:cNvSpPr/>
            <p:nvPr/>
          </p:nvSpPr>
          <p:spPr>
            <a:xfrm>
              <a:off x="6443471" y="3965447"/>
              <a:ext cx="321310" cy="375920"/>
            </a:xfrm>
            <a:custGeom>
              <a:avLst/>
              <a:gdLst/>
              <a:ahLst/>
              <a:cxnLst/>
              <a:rect l="l" t="t" r="r" b="b"/>
              <a:pathLst>
                <a:path w="321309" h="375920">
                  <a:moveTo>
                    <a:pt x="320801" y="187451"/>
                  </a:moveTo>
                  <a:lnTo>
                    <a:pt x="160781" y="0"/>
                  </a:lnTo>
                  <a:lnTo>
                    <a:pt x="160781" y="75437"/>
                  </a:lnTo>
                  <a:lnTo>
                    <a:pt x="0" y="75437"/>
                  </a:lnTo>
                  <a:lnTo>
                    <a:pt x="0" y="300227"/>
                  </a:lnTo>
                  <a:lnTo>
                    <a:pt x="160781" y="300227"/>
                  </a:lnTo>
                  <a:lnTo>
                    <a:pt x="160781" y="375665"/>
                  </a:lnTo>
                  <a:lnTo>
                    <a:pt x="320801" y="187451"/>
                  </a:lnTo>
                  <a:close/>
                </a:path>
              </a:pathLst>
            </a:custGeom>
            <a:solidFill>
              <a:srgbClr val="ABCE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6897623" y="3394709"/>
              <a:ext cx="2018030" cy="979169"/>
            </a:xfrm>
            <a:custGeom>
              <a:avLst/>
              <a:gdLst/>
              <a:ahLst/>
              <a:cxnLst/>
              <a:rect l="l" t="t" r="r" b="b"/>
              <a:pathLst>
                <a:path w="2018029" h="979170">
                  <a:moveTo>
                    <a:pt x="2017776" y="758190"/>
                  </a:moveTo>
                  <a:lnTo>
                    <a:pt x="2016612" y="709324"/>
                  </a:lnTo>
                  <a:lnTo>
                    <a:pt x="2013155" y="661061"/>
                  </a:lnTo>
                  <a:lnTo>
                    <a:pt x="2007460" y="613453"/>
                  </a:lnTo>
                  <a:lnTo>
                    <a:pt x="1999577" y="566554"/>
                  </a:lnTo>
                  <a:lnTo>
                    <a:pt x="1989562" y="520414"/>
                  </a:lnTo>
                  <a:lnTo>
                    <a:pt x="1977465" y="475088"/>
                  </a:lnTo>
                  <a:lnTo>
                    <a:pt x="1963341" y="430628"/>
                  </a:lnTo>
                  <a:lnTo>
                    <a:pt x="1947242" y="387086"/>
                  </a:lnTo>
                  <a:lnTo>
                    <a:pt x="1929221" y="344516"/>
                  </a:lnTo>
                  <a:lnTo>
                    <a:pt x="1909330" y="302969"/>
                  </a:lnTo>
                  <a:lnTo>
                    <a:pt x="1887624" y="262500"/>
                  </a:lnTo>
                  <a:lnTo>
                    <a:pt x="1864155" y="223159"/>
                  </a:lnTo>
                  <a:lnTo>
                    <a:pt x="1838976" y="185001"/>
                  </a:lnTo>
                  <a:lnTo>
                    <a:pt x="1812139" y="148078"/>
                  </a:lnTo>
                  <a:lnTo>
                    <a:pt x="1783698" y="112442"/>
                  </a:lnTo>
                  <a:lnTo>
                    <a:pt x="1753706" y="78146"/>
                  </a:lnTo>
                  <a:lnTo>
                    <a:pt x="1722215" y="45243"/>
                  </a:lnTo>
                  <a:lnTo>
                    <a:pt x="1689278" y="13786"/>
                  </a:lnTo>
                  <a:lnTo>
                    <a:pt x="1673481" y="0"/>
                  </a:lnTo>
                  <a:lnTo>
                    <a:pt x="344294" y="0"/>
                  </a:lnTo>
                  <a:lnTo>
                    <a:pt x="295560" y="45243"/>
                  </a:lnTo>
                  <a:lnTo>
                    <a:pt x="264069" y="78146"/>
                  </a:lnTo>
                  <a:lnTo>
                    <a:pt x="234077" y="112442"/>
                  </a:lnTo>
                  <a:lnTo>
                    <a:pt x="205636" y="148078"/>
                  </a:lnTo>
                  <a:lnTo>
                    <a:pt x="178799" y="185001"/>
                  </a:lnTo>
                  <a:lnTo>
                    <a:pt x="153620" y="223159"/>
                  </a:lnTo>
                  <a:lnTo>
                    <a:pt x="130151" y="262500"/>
                  </a:lnTo>
                  <a:lnTo>
                    <a:pt x="108445" y="302969"/>
                  </a:lnTo>
                  <a:lnTo>
                    <a:pt x="88554" y="344516"/>
                  </a:lnTo>
                  <a:lnTo>
                    <a:pt x="70533" y="387086"/>
                  </a:lnTo>
                  <a:lnTo>
                    <a:pt x="54434" y="430628"/>
                  </a:lnTo>
                  <a:lnTo>
                    <a:pt x="40310" y="475088"/>
                  </a:lnTo>
                  <a:lnTo>
                    <a:pt x="28213" y="520414"/>
                  </a:lnTo>
                  <a:lnTo>
                    <a:pt x="18198" y="566554"/>
                  </a:lnTo>
                  <a:lnTo>
                    <a:pt x="10315" y="613453"/>
                  </a:lnTo>
                  <a:lnTo>
                    <a:pt x="4620" y="661061"/>
                  </a:lnTo>
                  <a:lnTo>
                    <a:pt x="1163" y="709324"/>
                  </a:lnTo>
                  <a:lnTo>
                    <a:pt x="0" y="758190"/>
                  </a:lnTo>
                  <a:lnTo>
                    <a:pt x="1098" y="805730"/>
                  </a:lnTo>
                  <a:lnTo>
                    <a:pt x="4361" y="852700"/>
                  </a:lnTo>
                  <a:lnTo>
                    <a:pt x="9741" y="899051"/>
                  </a:lnTo>
                  <a:lnTo>
                    <a:pt x="17188" y="944735"/>
                  </a:lnTo>
                  <a:lnTo>
                    <a:pt x="24436" y="979170"/>
                  </a:lnTo>
                  <a:lnTo>
                    <a:pt x="1993339" y="979170"/>
                  </a:lnTo>
                  <a:lnTo>
                    <a:pt x="2008034" y="899051"/>
                  </a:lnTo>
                  <a:lnTo>
                    <a:pt x="2013414" y="852700"/>
                  </a:lnTo>
                  <a:lnTo>
                    <a:pt x="2016677" y="805730"/>
                  </a:lnTo>
                  <a:lnTo>
                    <a:pt x="2017776" y="758190"/>
                  </a:lnTo>
                  <a:close/>
                </a:path>
              </a:pathLst>
            </a:custGeom>
            <a:solidFill>
              <a:srgbClr val="00B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6885431" y="3394709"/>
              <a:ext cx="2042160" cy="979169"/>
            </a:xfrm>
            <a:custGeom>
              <a:avLst/>
              <a:gdLst/>
              <a:ahLst/>
              <a:cxnLst/>
              <a:rect l="l" t="t" r="r" b="b"/>
              <a:pathLst>
                <a:path w="2042159" h="979170">
                  <a:moveTo>
                    <a:pt x="375879" y="0"/>
                  </a:moveTo>
                  <a:lnTo>
                    <a:pt x="337545" y="0"/>
                  </a:lnTo>
                  <a:lnTo>
                    <a:pt x="315036" y="20619"/>
                  </a:lnTo>
                  <a:lnTo>
                    <a:pt x="283326" y="52315"/>
                  </a:lnTo>
                  <a:lnTo>
                    <a:pt x="253021" y="85368"/>
                  </a:lnTo>
                  <a:lnTo>
                    <a:pt x="224173" y="119726"/>
                  </a:lnTo>
                  <a:lnTo>
                    <a:pt x="196830" y="155341"/>
                  </a:lnTo>
                  <a:lnTo>
                    <a:pt x="171043" y="192164"/>
                  </a:lnTo>
                  <a:lnTo>
                    <a:pt x="146861" y="230143"/>
                  </a:lnTo>
                  <a:lnTo>
                    <a:pt x="124335" y="269231"/>
                  </a:lnTo>
                  <a:lnTo>
                    <a:pt x="103513" y="309378"/>
                  </a:lnTo>
                  <a:lnTo>
                    <a:pt x="84445" y="350534"/>
                  </a:lnTo>
                  <a:lnTo>
                    <a:pt x="67182" y="392650"/>
                  </a:lnTo>
                  <a:lnTo>
                    <a:pt x="51773" y="435676"/>
                  </a:lnTo>
                  <a:lnTo>
                    <a:pt x="38267" y="479563"/>
                  </a:lnTo>
                  <a:lnTo>
                    <a:pt x="26715" y="524261"/>
                  </a:lnTo>
                  <a:lnTo>
                    <a:pt x="17167" y="569721"/>
                  </a:lnTo>
                  <a:lnTo>
                    <a:pt x="9671" y="615893"/>
                  </a:lnTo>
                  <a:lnTo>
                    <a:pt x="4278" y="662728"/>
                  </a:lnTo>
                  <a:lnTo>
                    <a:pt x="1038" y="710177"/>
                  </a:lnTo>
                  <a:lnTo>
                    <a:pt x="0" y="758190"/>
                  </a:lnTo>
                  <a:lnTo>
                    <a:pt x="0" y="758952"/>
                  </a:lnTo>
                  <a:lnTo>
                    <a:pt x="1003" y="807241"/>
                  </a:lnTo>
                  <a:lnTo>
                    <a:pt x="4245" y="854953"/>
                  </a:lnTo>
                  <a:lnTo>
                    <a:pt x="9673" y="902036"/>
                  </a:lnTo>
                  <a:lnTo>
                    <a:pt x="17236" y="948441"/>
                  </a:lnTo>
                  <a:lnTo>
                    <a:pt x="23724" y="979170"/>
                  </a:lnTo>
                  <a:lnTo>
                    <a:pt x="25146" y="979170"/>
                  </a:lnTo>
                  <a:lnTo>
                    <a:pt x="25146" y="758190"/>
                  </a:lnTo>
                  <a:lnTo>
                    <a:pt x="26307" y="709897"/>
                  </a:lnTo>
                  <a:lnTo>
                    <a:pt x="29729" y="662207"/>
                  </a:lnTo>
                  <a:lnTo>
                    <a:pt x="35360" y="615170"/>
                  </a:lnTo>
                  <a:lnTo>
                    <a:pt x="43148" y="568838"/>
                  </a:lnTo>
                  <a:lnTo>
                    <a:pt x="53040" y="523263"/>
                  </a:lnTo>
                  <a:lnTo>
                    <a:pt x="64985" y="478496"/>
                  </a:lnTo>
                  <a:lnTo>
                    <a:pt x="78930" y="434589"/>
                  </a:lnTo>
                  <a:lnTo>
                    <a:pt x="94824" y="391593"/>
                  </a:lnTo>
                  <a:lnTo>
                    <a:pt x="112613" y="349560"/>
                  </a:lnTo>
                  <a:lnTo>
                    <a:pt x="132246" y="308541"/>
                  </a:lnTo>
                  <a:lnTo>
                    <a:pt x="153671" y="268587"/>
                  </a:lnTo>
                  <a:lnTo>
                    <a:pt x="176836" y="229751"/>
                  </a:lnTo>
                  <a:lnTo>
                    <a:pt x="201688" y="192083"/>
                  </a:lnTo>
                  <a:lnTo>
                    <a:pt x="228176" y="155636"/>
                  </a:lnTo>
                  <a:lnTo>
                    <a:pt x="256247" y="120460"/>
                  </a:lnTo>
                  <a:lnTo>
                    <a:pt x="285849" y="86608"/>
                  </a:lnTo>
                  <a:lnTo>
                    <a:pt x="316930" y="54130"/>
                  </a:lnTo>
                  <a:lnTo>
                    <a:pt x="349437" y="23079"/>
                  </a:lnTo>
                  <a:lnTo>
                    <a:pt x="375879" y="0"/>
                  </a:lnTo>
                  <a:close/>
                </a:path>
                <a:path w="2042159" h="979170">
                  <a:moveTo>
                    <a:pt x="49804" y="979170"/>
                  </a:moveTo>
                  <a:lnTo>
                    <a:pt x="35219" y="901224"/>
                  </a:lnTo>
                  <a:lnTo>
                    <a:pt x="29630" y="854178"/>
                  </a:lnTo>
                  <a:lnTo>
                    <a:pt x="26255" y="806482"/>
                  </a:lnTo>
                  <a:lnTo>
                    <a:pt x="25146" y="758190"/>
                  </a:lnTo>
                  <a:lnTo>
                    <a:pt x="25146" y="979170"/>
                  </a:lnTo>
                  <a:lnTo>
                    <a:pt x="49804" y="979170"/>
                  </a:lnTo>
                  <a:close/>
                </a:path>
                <a:path w="2042159" h="979170">
                  <a:moveTo>
                    <a:pt x="2042160" y="758190"/>
                  </a:moveTo>
                  <a:lnTo>
                    <a:pt x="2041145" y="710212"/>
                  </a:lnTo>
                  <a:lnTo>
                    <a:pt x="2037926" y="662792"/>
                  </a:lnTo>
                  <a:lnTo>
                    <a:pt x="2032550" y="615979"/>
                  </a:lnTo>
                  <a:lnTo>
                    <a:pt x="2025068" y="569824"/>
                  </a:lnTo>
                  <a:lnTo>
                    <a:pt x="2015529" y="524377"/>
                  </a:lnTo>
                  <a:lnTo>
                    <a:pt x="2003985" y="479686"/>
                  </a:lnTo>
                  <a:lnTo>
                    <a:pt x="1990485" y="435803"/>
                  </a:lnTo>
                  <a:lnTo>
                    <a:pt x="1975078" y="392776"/>
                  </a:lnTo>
                  <a:lnTo>
                    <a:pt x="1957815" y="350656"/>
                  </a:lnTo>
                  <a:lnTo>
                    <a:pt x="1938746" y="309493"/>
                  </a:lnTo>
                  <a:lnTo>
                    <a:pt x="1917921" y="269336"/>
                  </a:lnTo>
                  <a:lnTo>
                    <a:pt x="1895389" y="230235"/>
                  </a:lnTo>
                  <a:lnTo>
                    <a:pt x="1871200" y="192240"/>
                  </a:lnTo>
                  <a:lnTo>
                    <a:pt x="1845406" y="155402"/>
                  </a:lnTo>
                  <a:lnTo>
                    <a:pt x="1818054" y="119769"/>
                  </a:lnTo>
                  <a:lnTo>
                    <a:pt x="1789196" y="85392"/>
                  </a:lnTo>
                  <a:lnTo>
                    <a:pt x="1758882" y="52320"/>
                  </a:lnTo>
                  <a:lnTo>
                    <a:pt x="1727160" y="20604"/>
                  </a:lnTo>
                  <a:lnTo>
                    <a:pt x="1704674" y="0"/>
                  </a:lnTo>
                  <a:lnTo>
                    <a:pt x="1666421" y="0"/>
                  </a:lnTo>
                  <a:lnTo>
                    <a:pt x="1693141" y="23340"/>
                  </a:lnTo>
                  <a:lnTo>
                    <a:pt x="1725634" y="54406"/>
                  </a:lnTo>
                  <a:lnTo>
                    <a:pt x="1756698" y="86900"/>
                  </a:lnTo>
                  <a:lnTo>
                    <a:pt x="1786280" y="120768"/>
                  </a:lnTo>
                  <a:lnTo>
                    <a:pt x="1814329" y="155961"/>
                  </a:lnTo>
                  <a:lnTo>
                    <a:pt x="1840793" y="192427"/>
                  </a:lnTo>
                  <a:lnTo>
                    <a:pt x="1865620" y="230115"/>
                  </a:lnTo>
                  <a:lnTo>
                    <a:pt x="1888758" y="268973"/>
                  </a:lnTo>
                  <a:lnTo>
                    <a:pt x="1910156" y="308949"/>
                  </a:lnTo>
                  <a:lnTo>
                    <a:pt x="1929762" y="349993"/>
                  </a:lnTo>
                  <a:lnTo>
                    <a:pt x="1947523" y="392053"/>
                  </a:lnTo>
                  <a:lnTo>
                    <a:pt x="1963389" y="435078"/>
                  </a:lnTo>
                  <a:lnTo>
                    <a:pt x="1977307" y="479016"/>
                  </a:lnTo>
                  <a:lnTo>
                    <a:pt x="1989226" y="523817"/>
                  </a:lnTo>
                  <a:lnTo>
                    <a:pt x="1999093" y="569428"/>
                  </a:lnTo>
                  <a:lnTo>
                    <a:pt x="2006857" y="615798"/>
                  </a:lnTo>
                  <a:lnTo>
                    <a:pt x="2012467" y="662876"/>
                  </a:lnTo>
                  <a:lnTo>
                    <a:pt x="2015869" y="710611"/>
                  </a:lnTo>
                  <a:lnTo>
                    <a:pt x="2017014" y="758952"/>
                  </a:lnTo>
                  <a:lnTo>
                    <a:pt x="2017014" y="979170"/>
                  </a:lnTo>
                  <a:lnTo>
                    <a:pt x="2018366" y="979170"/>
                  </a:lnTo>
                  <a:lnTo>
                    <a:pt x="2025387" y="945409"/>
                  </a:lnTo>
                  <a:lnTo>
                    <a:pt x="2032756" y="899500"/>
                  </a:lnTo>
                  <a:lnTo>
                    <a:pt x="2038040" y="852959"/>
                  </a:lnTo>
                  <a:lnTo>
                    <a:pt x="2041191" y="805839"/>
                  </a:lnTo>
                  <a:lnTo>
                    <a:pt x="2042160" y="758190"/>
                  </a:lnTo>
                  <a:close/>
                </a:path>
                <a:path w="2042159" h="979170">
                  <a:moveTo>
                    <a:pt x="2017014" y="979170"/>
                  </a:moveTo>
                  <a:lnTo>
                    <a:pt x="2017014" y="758952"/>
                  </a:lnTo>
                  <a:lnTo>
                    <a:pt x="2015852" y="807244"/>
                  </a:lnTo>
                  <a:lnTo>
                    <a:pt x="2012430" y="854934"/>
                  </a:lnTo>
                  <a:lnTo>
                    <a:pt x="2006799" y="901971"/>
                  </a:lnTo>
                  <a:lnTo>
                    <a:pt x="1999011" y="948303"/>
                  </a:lnTo>
                  <a:lnTo>
                    <a:pt x="1992311" y="979170"/>
                  </a:lnTo>
                  <a:lnTo>
                    <a:pt x="2017014" y="97917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7227061" y="3601465"/>
            <a:ext cx="1358265" cy="10191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ts val="3910"/>
              </a:lnSpc>
              <a:spcBef>
                <a:spcPts val="95"/>
              </a:spcBef>
            </a:pPr>
            <a:r>
              <a:rPr sz="3500" spc="-10" dirty="0">
                <a:solidFill>
                  <a:srgbClr val="FFFFFF"/>
                </a:solidFill>
                <a:latin typeface="Arial"/>
                <a:cs typeface="Arial"/>
              </a:rPr>
              <a:t>Hàm</a:t>
            </a:r>
            <a:endParaRPr sz="3500">
              <a:latin typeface="Arial"/>
              <a:cs typeface="Arial"/>
            </a:endParaRPr>
          </a:p>
          <a:p>
            <a:pPr algn="ctr">
              <a:lnSpc>
                <a:spcPts val="3910"/>
              </a:lnSpc>
            </a:pPr>
            <a:r>
              <a:rPr sz="3500" spc="-5" dirty="0">
                <a:solidFill>
                  <a:srgbClr val="FFFFFF"/>
                </a:solidFill>
                <a:latin typeface="Arial"/>
                <a:cs typeface="Arial"/>
              </a:rPr>
              <a:t>đệ</a:t>
            </a:r>
            <a:r>
              <a:rPr sz="3500" spc="-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500" spc="-10" dirty="0">
                <a:solidFill>
                  <a:srgbClr val="FFFFFF"/>
                </a:solidFill>
                <a:latin typeface="Arial"/>
                <a:cs typeface="Arial"/>
              </a:rPr>
              <a:t>quy</a:t>
            </a:r>
            <a:endParaRPr sz="3500">
              <a:latin typeface="Arial"/>
              <a:cs typeface="Arial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457200" y="3796284"/>
            <a:ext cx="9144000" cy="1557020"/>
            <a:chOff x="457200" y="3796284"/>
            <a:chExt cx="9144000" cy="1557020"/>
          </a:xfrm>
        </p:grpSpPr>
        <p:sp>
          <p:nvSpPr>
            <p:cNvPr id="37" name="object 37"/>
            <p:cNvSpPr/>
            <p:nvPr/>
          </p:nvSpPr>
          <p:spPr>
            <a:xfrm>
              <a:off x="1613916" y="4221480"/>
              <a:ext cx="731520" cy="60960"/>
            </a:xfrm>
            <a:custGeom>
              <a:avLst/>
              <a:gdLst/>
              <a:ahLst/>
              <a:cxnLst/>
              <a:rect l="l" t="t" r="r" b="b"/>
              <a:pathLst>
                <a:path w="731519" h="60960">
                  <a:moveTo>
                    <a:pt x="731520" y="15240"/>
                  </a:moveTo>
                  <a:lnTo>
                    <a:pt x="731520" y="0"/>
                  </a:lnTo>
                  <a:lnTo>
                    <a:pt x="685800" y="45720"/>
                  </a:lnTo>
                  <a:lnTo>
                    <a:pt x="640080" y="0"/>
                  </a:lnTo>
                  <a:lnTo>
                    <a:pt x="594360" y="45720"/>
                  </a:lnTo>
                  <a:lnTo>
                    <a:pt x="548640" y="0"/>
                  </a:lnTo>
                  <a:lnTo>
                    <a:pt x="502920" y="45720"/>
                  </a:lnTo>
                  <a:lnTo>
                    <a:pt x="457200" y="0"/>
                  </a:lnTo>
                  <a:lnTo>
                    <a:pt x="411480" y="45720"/>
                  </a:lnTo>
                  <a:lnTo>
                    <a:pt x="365760" y="0"/>
                  </a:lnTo>
                  <a:lnTo>
                    <a:pt x="320040" y="45720"/>
                  </a:lnTo>
                  <a:lnTo>
                    <a:pt x="274320" y="0"/>
                  </a:lnTo>
                  <a:lnTo>
                    <a:pt x="228600" y="45720"/>
                  </a:lnTo>
                  <a:lnTo>
                    <a:pt x="182880" y="0"/>
                  </a:lnTo>
                  <a:lnTo>
                    <a:pt x="137160" y="45720"/>
                  </a:lnTo>
                  <a:lnTo>
                    <a:pt x="91440" y="0"/>
                  </a:lnTo>
                  <a:lnTo>
                    <a:pt x="45720" y="45720"/>
                  </a:lnTo>
                  <a:lnTo>
                    <a:pt x="0" y="0"/>
                  </a:lnTo>
                  <a:lnTo>
                    <a:pt x="0" y="15240"/>
                  </a:lnTo>
                  <a:lnTo>
                    <a:pt x="45720" y="60960"/>
                  </a:lnTo>
                  <a:lnTo>
                    <a:pt x="91440" y="15240"/>
                  </a:lnTo>
                  <a:lnTo>
                    <a:pt x="137160" y="60960"/>
                  </a:lnTo>
                  <a:lnTo>
                    <a:pt x="182880" y="15240"/>
                  </a:lnTo>
                  <a:lnTo>
                    <a:pt x="228600" y="60960"/>
                  </a:lnTo>
                  <a:lnTo>
                    <a:pt x="274320" y="15240"/>
                  </a:lnTo>
                  <a:lnTo>
                    <a:pt x="320040" y="60960"/>
                  </a:lnTo>
                  <a:lnTo>
                    <a:pt x="365760" y="15240"/>
                  </a:lnTo>
                  <a:lnTo>
                    <a:pt x="411480" y="60960"/>
                  </a:lnTo>
                  <a:lnTo>
                    <a:pt x="457200" y="15240"/>
                  </a:lnTo>
                  <a:lnTo>
                    <a:pt x="502920" y="60960"/>
                  </a:lnTo>
                  <a:lnTo>
                    <a:pt x="548640" y="15240"/>
                  </a:lnTo>
                  <a:lnTo>
                    <a:pt x="594360" y="60960"/>
                  </a:lnTo>
                  <a:lnTo>
                    <a:pt x="640080" y="15240"/>
                  </a:lnTo>
                  <a:lnTo>
                    <a:pt x="685800" y="60960"/>
                  </a:lnTo>
                  <a:lnTo>
                    <a:pt x="731520" y="1524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8" name="object 3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590800" y="3810000"/>
              <a:ext cx="1904999" cy="563879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2577083" y="3796284"/>
              <a:ext cx="1931670" cy="577850"/>
            </a:xfrm>
            <a:custGeom>
              <a:avLst/>
              <a:gdLst/>
              <a:ahLst/>
              <a:cxnLst/>
              <a:rect l="l" t="t" r="r" b="b"/>
              <a:pathLst>
                <a:path w="1931670" h="577850">
                  <a:moveTo>
                    <a:pt x="331470" y="153924"/>
                  </a:moveTo>
                  <a:lnTo>
                    <a:pt x="331470" y="9143"/>
                  </a:lnTo>
                  <a:lnTo>
                    <a:pt x="328422" y="4571"/>
                  </a:lnTo>
                  <a:lnTo>
                    <a:pt x="319278" y="0"/>
                  </a:lnTo>
                  <a:lnTo>
                    <a:pt x="313182" y="1524"/>
                  </a:lnTo>
                  <a:lnTo>
                    <a:pt x="310134" y="5333"/>
                  </a:lnTo>
                  <a:lnTo>
                    <a:pt x="5334" y="310133"/>
                  </a:lnTo>
                  <a:lnTo>
                    <a:pt x="0" y="314705"/>
                  </a:lnTo>
                  <a:lnTo>
                    <a:pt x="0" y="323088"/>
                  </a:lnTo>
                  <a:lnTo>
                    <a:pt x="5334" y="327660"/>
                  </a:lnTo>
                  <a:lnTo>
                    <a:pt x="22860" y="345186"/>
                  </a:lnTo>
                  <a:lnTo>
                    <a:pt x="22860" y="310133"/>
                  </a:lnTo>
                  <a:lnTo>
                    <a:pt x="31623" y="318897"/>
                  </a:lnTo>
                  <a:lnTo>
                    <a:pt x="306324" y="44196"/>
                  </a:lnTo>
                  <a:lnTo>
                    <a:pt x="306324" y="13715"/>
                  </a:lnTo>
                  <a:lnTo>
                    <a:pt x="327660" y="22860"/>
                  </a:lnTo>
                  <a:lnTo>
                    <a:pt x="327660" y="153924"/>
                  </a:lnTo>
                  <a:lnTo>
                    <a:pt x="331470" y="153924"/>
                  </a:lnTo>
                  <a:close/>
                </a:path>
                <a:path w="1931670" h="577850">
                  <a:moveTo>
                    <a:pt x="31623" y="318896"/>
                  </a:moveTo>
                  <a:lnTo>
                    <a:pt x="22860" y="310133"/>
                  </a:lnTo>
                  <a:lnTo>
                    <a:pt x="22860" y="327660"/>
                  </a:lnTo>
                  <a:lnTo>
                    <a:pt x="31623" y="318896"/>
                  </a:lnTo>
                  <a:close/>
                </a:path>
                <a:path w="1931670" h="577850">
                  <a:moveTo>
                    <a:pt x="290322" y="577595"/>
                  </a:moveTo>
                  <a:lnTo>
                    <a:pt x="31623" y="318896"/>
                  </a:lnTo>
                  <a:lnTo>
                    <a:pt x="22860" y="327660"/>
                  </a:lnTo>
                  <a:lnTo>
                    <a:pt x="22860" y="345186"/>
                  </a:lnTo>
                  <a:lnTo>
                    <a:pt x="255269" y="577595"/>
                  </a:lnTo>
                  <a:lnTo>
                    <a:pt x="290322" y="577595"/>
                  </a:lnTo>
                  <a:close/>
                </a:path>
                <a:path w="1931670" h="577850">
                  <a:moveTo>
                    <a:pt x="327660" y="22860"/>
                  </a:moveTo>
                  <a:lnTo>
                    <a:pt x="306324" y="13715"/>
                  </a:lnTo>
                  <a:lnTo>
                    <a:pt x="306324" y="44196"/>
                  </a:lnTo>
                  <a:lnTo>
                    <a:pt x="327660" y="22860"/>
                  </a:lnTo>
                  <a:close/>
                </a:path>
                <a:path w="1931670" h="577850">
                  <a:moveTo>
                    <a:pt x="327660" y="153924"/>
                  </a:moveTo>
                  <a:lnTo>
                    <a:pt x="327660" y="22860"/>
                  </a:lnTo>
                  <a:lnTo>
                    <a:pt x="306324" y="44196"/>
                  </a:lnTo>
                  <a:lnTo>
                    <a:pt x="306324" y="173736"/>
                  </a:lnTo>
                  <a:lnTo>
                    <a:pt x="311658" y="179069"/>
                  </a:lnTo>
                  <a:lnTo>
                    <a:pt x="318516" y="179069"/>
                  </a:lnTo>
                  <a:lnTo>
                    <a:pt x="318516" y="153924"/>
                  </a:lnTo>
                  <a:lnTo>
                    <a:pt x="327660" y="153924"/>
                  </a:lnTo>
                  <a:close/>
                </a:path>
                <a:path w="1931670" h="577850">
                  <a:moveTo>
                    <a:pt x="1918715" y="458724"/>
                  </a:moveTo>
                  <a:lnTo>
                    <a:pt x="311658" y="458724"/>
                  </a:lnTo>
                  <a:lnTo>
                    <a:pt x="306324" y="464057"/>
                  </a:lnTo>
                  <a:lnTo>
                    <a:pt x="306324" y="577595"/>
                  </a:lnTo>
                  <a:lnTo>
                    <a:pt x="318516" y="577595"/>
                  </a:lnTo>
                  <a:lnTo>
                    <a:pt x="318516" y="483869"/>
                  </a:lnTo>
                  <a:lnTo>
                    <a:pt x="331470" y="470915"/>
                  </a:lnTo>
                  <a:lnTo>
                    <a:pt x="331470" y="483869"/>
                  </a:lnTo>
                  <a:lnTo>
                    <a:pt x="1906524" y="483869"/>
                  </a:lnTo>
                  <a:lnTo>
                    <a:pt x="1906524" y="470915"/>
                  </a:lnTo>
                  <a:lnTo>
                    <a:pt x="1918715" y="458724"/>
                  </a:lnTo>
                  <a:close/>
                </a:path>
                <a:path w="1931670" h="577850">
                  <a:moveTo>
                    <a:pt x="1931669" y="478536"/>
                  </a:moveTo>
                  <a:lnTo>
                    <a:pt x="1931669" y="159257"/>
                  </a:lnTo>
                  <a:lnTo>
                    <a:pt x="1926336" y="153924"/>
                  </a:lnTo>
                  <a:lnTo>
                    <a:pt x="318516" y="153924"/>
                  </a:lnTo>
                  <a:lnTo>
                    <a:pt x="331470" y="166115"/>
                  </a:lnTo>
                  <a:lnTo>
                    <a:pt x="331470" y="179069"/>
                  </a:lnTo>
                  <a:lnTo>
                    <a:pt x="1906524" y="179069"/>
                  </a:lnTo>
                  <a:lnTo>
                    <a:pt x="1906524" y="166115"/>
                  </a:lnTo>
                  <a:lnTo>
                    <a:pt x="1918715" y="179069"/>
                  </a:lnTo>
                  <a:lnTo>
                    <a:pt x="1918715" y="483869"/>
                  </a:lnTo>
                  <a:lnTo>
                    <a:pt x="1926336" y="483869"/>
                  </a:lnTo>
                  <a:lnTo>
                    <a:pt x="1931669" y="478536"/>
                  </a:lnTo>
                  <a:close/>
                </a:path>
                <a:path w="1931670" h="577850">
                  <a:moveTo>
                    <a:pt x="331470" y="179069"/>
                  </a:moveTo>
                  <a:lnTo>
                    <a:pt x="331470" y="166115"/>
                  </a:lnTo>
                  <a:lnTo>
                    <a:pt x="318516" y="153924"/>
                  </a:lnTo>
                  <a:lnTo>
                    <a:pt x="318516" y="179069"/>
                  </a:lnTo>
                  <a:lnTo>
                    <a:pt x="331470" y="179069"/>
                  </a:lnTo>
                  <a:close/>
                </a:path>
                <a:path w="1931670" h="577850">
                  <a:moveTo>
                    <a:pt x="331470" y="483869"/>
                  </a:moveTo>
                  <a:lnTo>
                    <a:pt x="331470" y="470915"/>
                  </a:lnTo>
                  <a:lnTo>
                    <a:pt x="318516" y="483869"/>
                  </a:lnTo>
                  <a:lnTo>
                    <a:pt x="331470" y="483869"/>
                  </a:lnTo>
                  <a:close/>
                </a:path>
                <a:path w="1931670" h="577850">
                  <a:moveTo>
                    <a:pt x="331470" y="577595"/>
                  </a:moveTo>
                  <a:lnTo>
                    <a:pt x="331470" y="483869"/>
                  </a:lnTo>
                  <a:lnTo>
                    <a:pt x="318516" y="483869"/>
                  </a:lnTo>
                  <a:lnTo>
                    <a:pt x="318516" y="577595"/>
                  </a:lnTo>
                  <a:lnTo>
                    <a:pt x="331470" y="577595"/>
                  </a:lnTo>
                  <a:close/>
                </a:path>
                <a:path w="1931670" h="577850">
                  <a:moveTo>
                    <a:pt x="1918715" y="179069"/>
                  </a:moveTo>
                  <a:lnTo>
                    <a:pt x="1906524" y="166115"/>
                  </a:lnTo>
                  <a:lnTo>
                    <a:pt x="1906524" y="179069"/>
                  </a:lnTo>
                  <a:lnTo>
                    <a:pt x="1918715" y="179069"/>
                  </a:lnTo>
                  <a:close/>
                </a:path>
                <a:path w="1931670" h="577850">
                  <a:moveTo>
                    <a:pt x="1918715" y="458724"/>
                  </a:moveTo>
                  <a:lnTo>
                    <a:pt x="1918715" y="179069"/>
                  </a:lnTo>
                  <a:lnTo>
                    <a:pt x="1906524" y="179069"/>
                  </a:lnTo>
                  <a:lnTo>
                    <a:pt x="1906524" y="458724"/>
                  </a:lnTo>
                  <a:lnTo>
                    <a:pt x="1918715" y="458724"/>
                  </a:lnTo>
                  <a:close/>
                </a:path>
                <a:path w="1931670" h="577850">
                  <a:moveTo>
                    <a:pt x="1918715" y="483869"/>
                  </a:moveTo>
                  <a:lnTo>
                    <a:pt x="1918715" y="458724"/>
                  </a:lnTo>
                  <a:lnTo>
                    <a:pt x="1906524" y="470915"/>
                  </a:lnTo>
                  <a:lnTo>
                    <a:pt x="1906524" y="483869"/>
                  </a:lnTo>
                  <a:lnTo>
                    <a:pt x="1918715" y="483869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457200" y="4373880"/>
              <a:ext cx="9144000" cy="979169"/>
            </a:xfrm>
            <a:custGeom>
              <a:avLst/>
              <a:gdLst/>
              <a:ahLst/>
              <a:cxnLst/>
              <a:rect l="l" t="t" r="r" b="b"/>
              <a:pathLst>
                <a:path w="9144000" h="979170">
                  <a:moveTo>
                    <a:pt x="9144000" y="979170"/>
                  </a:moveTo>
                  <a:lnTo>
                    <a:pt x="9144000" y="0"/>
                  </a:lnTo>
                  <a:lnTo>
                    <a:pt x="0" y="0"/>
                  </a:lnTo>
                  <a:lnTo>
                    <a:pt x="0" y="979170"/>
                  </a:lnTo>
                  <a:lnTo>
                    <a:pt x="9144000" y="97917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4554660" y="4373880"/>
              <a:ext cx="1604010" cy="283845"/>
            </a:xfrm>
            <a:custGeom>
              <a:avLst/>
              <a:gdLst/>
              <a:ahLst/>
              <a:cxnLst/>
              <a:rect l="l" t="t" r="r" b="b"/>
              <a:pathLst>
                <a:path w="1604010" h="283845">
                  <a:moveTo>
                    <a:pt x="1603655" y="0"/>
                  </a:moveTo>
                  <a:lnTo>
                    <a:pt x="0" y="0"/>
                  </a:lnTo>
                  <a:lnTo>
                    <a:pt x="4217" y="5164"/>
                  </a:lnTo>
                  <a:lnTo>
                    <a:pt x="31676" y="33753"/>
                  </a:lnTo>
                  <a:lnTo>
                    <a:pt x="62233" y="61189"/>
                  </a:lnTo>
                  <a:lnTo>
                    <a:pt x="95756" y="87396"/>
                  </a:lnTo>
                  <a:lnTo>
                    <a:pt x="132112" y="112300"/>
                  </a:lnTo>
                  <a:lnTo>
                    <a:pt x="171168" y="135826"/>
                  </a:lnTo>
                  <a:lnTo>
                    <a:pt x="212792" y="157900"/>
                  </a:lnTo>
                  <a:lnTo>
                    <a:pt x="256851" y="178446"/>
                  </a:lnTo>
                  <a:lnTo>
                    <a:pt x="303213" y="197390"/>
                  </a:lnTo>
                  <a:lnTo>
                    <a:pt x="351744" y="214658"/>
                  </a:lnTo>
                  <a:lnTo>
                    <a:pt x="402313" y="230174"/>
                  </a:lnTo>
                  <a:lnTo>
                    <a:pt x="454787" y="243863"/>
                  </a:lnTo>
                  <a:lnTo>
                    <a:pt x="509032" y="255652"/>
                  </a:lnTo>
                  <a:lnTo>
                    <a:pt x="564917" y="265465"/>
                  </a:lnTo>
                  <a:lnTo>
                    <a:pt x="622309" y="273227"/>
                  </a:lnTo>
                  <a:lnTo>
                    <a:pt x="681075" y="278864"/>
                  </a:lnTo>
                  <a:lnTo>
                    <a:pt x="741083" y="282301"/>
                  </a:lnTo>
                  <a:lnTo>
                    <a:pt x="802199" y="283464"/>
                  </a:lnTo>
                  <a:lnTo>
                    <a:pt x="863224" y="282301"/>
                  </a:lnTo>
                  <a:lnTo>
                    <a:pt x="923148" y="278864"/>
                  </a:lnTo>
                  <a:lnTo>
                    <a:pt x="981838" y="273227"/>
                  </a:lnTo>
                  <a:lnTo>
                    <a:pt x="1039160" y="265465"/>
                  </a:lnTo>
                  <a:lnTo>
                    <a:pt x="1094982" y="255652"/>
                  </a:lnTo>
                  <a:lnTo>
                    <a:pt x="1149171" y="243863"/>
                  </a:lnTo>
                  <a:lnTo>
                    <a:pt x="1201594" y="230174"/>
                  </a:lnTo>
                  <a:lnTo>
                    <a:pt x="1252118" y="214658"/>
                  </a:lnTo>
                  <a:lnTo>
                    <a:pt x="1300610" y="197390"/>
                  </a:lnTo>
                  <a:lnTo>
                    <a:pt x="1346937" y="178446"/>
                  </a:lnTo>
                  <a:lnTo>
                    <a:pt x="1390966" y="157900"/>
                  </a:lnTo>
                  <a:lnTo>
                    <a:pt x="1432564" y="135826"/>
                  </a:lnTo>
                  <a:lnTo>
                    <a:pt x="1471598" y="112300"/>
                  </a:lnTo>
                  <a:lnTo>
                    <a:pt x="1507936" y="87396"/>
                  </a:lnTo>
                  <a:lnTo>
                    <a:pt x="1541443" y="61189"/>
                  </a:lnTo>
                  <a:lnTo>
                    <a:pt x="1571989" y="33753"/>
                  </a:lnTo>
                  <a:lnTo>
                    <a:pt x="1599438" y="5164"/>
                  </a:lnTo>
                  <a:lnTo>
                    <a:pt x="1603655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4537681" y="4373880"/>
              <a:ext cx="1638300" cy="296545"/>
            </a:xfrm>
            <a:custGeom>
              <a:avLst/>
              <a:gdLst/>
              <a:ahLst/>
              <a:cxnLst/>
              <a:rect l="l" t="t" r="r" b="b"/>
              <a:pathLst>
                <a:path w="1638300" h="296545">
                  <a:moveTo>
                    <a:pt x="1638196" y="0"/>
                  </a:moveTo>
                  <a:lnTo>
                    <a:pt x="1604234" y="0"/>
                  </a:lnTo>
                  <a:lnTo>
                    <a:pt x="1601611" y="3168"/>
                  </a:lnTo>
                  <a:lnTo>
                    <a:pt x="1565608" y="38475"/>
                  </a:lnTo>
                  <a:lnTo>
                    <a:pt x="1526514" y="70569"/>
                  </a:lnTo>
                  <a:lnTo>
                    <a:pt x="1485380" y="99413"/>
                  </a:lnTo>
                  <a:lnTo>
                    <a:pt x="1443256" y="124968"/>
                  </a:lnTo>
                  <a:lnTo>
                    <a:pt x="1399561" y="148079"/>
                  </a:lnTo>
                  <a:lnTo>
                    <a:pt x="1354588" y="168945"/>
                  </a:lnTo>
                  <a:lnTo>
                    <a:pt x="1308488" y="187640"/>
                  </a:lnTo>
                  <a:lnTo>
                    <a:pt x="1261410" y="204237"/>
                  </a:lnTo>
                  <a:lnTo>
                    <a:pt x="1213503" y="218808"/>
                  </a:lnTo>
                  <a:lnTo>
                    <a:pt x="1164918" y="231428"/>
                  </a:lnTo>
                  <a:lnTo>
                    <a:pt x="1115805" y="242170"/>
                  </a:lnTo>
                  <a:lnTo>
                    <a:pt x="1066313" y="251106"/>
                  </a:lnTo>
                  <a:lnTo>
                    <a:pt x="1016592" y="258310"/>
                  </a:lnTo>
                  <a:lnTo>
                    <a:pt x="966792" y="263855"/>
                  </a:lnTo>
                  <a:lnTo>
                    <a:pt x="917062" y="267815"/>
                  </a:lnTo>
                  <a:lnTo>
                    <a:pt x="867554" y="270263"/>
                  </a:lnTo>
                  <a:lnTo>
                    <a:pt x="818416" y="271272"/>
                  </a:lnTo>
                  <a:lnTo>
                    <a:pt x="768750" y="270186"/>
                  </a:lnTo>
                  <a:lnTo>
                    <a:pt x="719010" y="267701"/>
                  </a:lnTo>
                  <a:lnTo>
                    <a:pt x="669293" y="263736"/>
                  </a:lnTo>
                  <a:lnTo>
                    <a:pt x="619692" y="258211"/>
                  </a:lnTo>
                  <a:lnTo>
                    <a:pt x="570305" y="251045"/>
                  </a:lnTo>
                  <a:lnTo>
                    <a:pt x="521227" y="242158"/>
                  </a:lnTo>
                  <a:lnTo>
                    <a:pt x="472552" y="231468"/>
                  </a:lnTo>
                  <a:lnTo>
                    <a:pt x="424377" y="218896"/>
                  </a:lnTo>
                  <a:lnTo>
                    <a:pt x="376797" y="204360"/>
                  </a:lnTo>
                  <a:lnTo>
                    <a:pt x="329907" y="187779"/>
                  </a:lnTo>
                  <a:lnTo>
                    <a:pt x="283804" y="169074"/>
                  </a:lnTo>
                  <a:lnTo>
                    <a:pt x="238582" y="148164"/>
                  </a:lnTo>
                  <a:lnTo>
                    <a:pt x="194338" y="124968"/>
                  </a:lnTo>
                  <a:lnTo>
                    <a:pt x="152175" y="99593"/>
                  </a:lnTo>
                  <a:lnTo>
                    <a:pt x="111019" y="70742"/>
                  </a:lnTo>
                  <a:lnTo>
                    <a:pt x="71916" y="38503"/>
                  </a:lnTo>
                  <a:lnTo>
                    <a:pt x="35913" y="2968"/>
                  </a:lnTo>
                  <a:lnTo>
                    <a:pt x="33472" y="0"/>
                  </a:lnTo>
                  <a:lnTo>
                    <a:pt x="0" y="0"/>
                  </a:lnTo>
                  <a:lnTo>
                    <a:pt x="58406" y="60489"/>
                  </a:lnTo>
                  <a:lnTo>
                    <a:pt x="94893" y="90280"/>
                  </a:lnTo>
                  <a:lnTo>
                    <a:pt x="133332" y="117444"/>
                  </a:lnTo>
                  <a:lnTo>
                    <a:pt x="173054" y="141966"/>
                  </a:lnTo>
                  <a:lnTo>
                    <a:pt x="213388" y="163830"/>
                  </a:lnTo>
                  <a:lnTo>
                    <a:pt x="259308" y="185979"/>
                  </a:lnTo>
                  <a:lnTo>
                    <a:pt x="306549" y="205935"/>
                  </a:lnTo>
                  <a:lnTo>
                    <a:pt x="354944" y="223749"/>
                  </a:lnTo>
                  <a:lnTo>
                    <a:pt x="404325" y="239474"/>
                  </a:lnTo>
                  <a:lnTo>
                    <a:pt x="454527" y="253162"/>
                  </a:lnTo>
                  <a:lnTo>
                    <a:pt x="505383" y="264866"/>
                  </a:lnTo>
                  <a:lnTo>
                    <a:pt x="556725" y="274639"/>
                  </a:lnTo>
                  <a:lnTo>
                    <a:pt x="608388" y="282532"/>
                  </a:lnTo>
                  <a:lnTo>
                    <a:pt x="660203" y="288600"/>
                  </a:lnTo>
                  <a:lnTo>
                    <a:pt x="712005" y="292893"/>
                  </a:lnTo>
                  <a:lnTo>
                    <a:pt x="763626" y="295465"/>
                  </a:lnTo>
                  <a:lnTo>
                    <a:pt x="814900" y="296368"/>
                  </a:lnTo>
                  <a:lnTo>
                    <a:pt x="867554" y="295618"/>
                  </a:lnTo>
                  <a:lnTo>
                    <a:pt x="944144" y="292553"/>
                  </a:lnTo>
                  <a:lnTo>
                    <a:pt x="986550" y="288598"/>
                  </a:lnTo>
                  <a:lnTo>
                    <a:pt x="1030604" y="283000"/>
                  </a:lnTo>
                  <a:lnTo>
                    <a:pt x="1075958" y="275728"/>
                  </a:lnTo>
                  <a:lnTo>
                    <a:pt x="1122266" y="266752"/>
                  </a:lnTo>
                  <a:lnTo>
                    <a:pt x="1169182" y="256041"/>
                  </a:lnTo>
                  <a:lnTo>
                    <a:pt x="1216358" y="243566"/>
                  </a:lnTo>
                  <a:lnTo>
                    <a:pt x="1263447" y="229295"/>
                  </a:lnTo>
                  <a:lnTo>
                    <a:pt x="1310104" y="213197"/>
                  </a:lnTo>
                  <a:lnTo>
                    <a:pt x="1355981" y="195243"/>
                  </a:lnTo>
                  <a:lnTo>
                    <a:pt x="1400732" y="175402"/>
                  </a:lnTo>
                  <a:lnTo>
                    <a:pt x="1444009" y="153644"/>
                  </a:lnTo>
                  <a:lnTo>
                    <a:pt x="1485467" y="129937"/>
                  </a:lnTo>
                  <a:lnTo>
                    <a:pt x="1524758" y="104252"/>
                  </a:lnTo>
                  <a:lnTo>
                    <a:pt x="1561535" y="76558"/>
                  </a:lnTo>
                  <a:lnTo>
                    <a:pt x="1595453" y="46824"/>
                  </a:lnTo>
                  <a:lnTo>
                    <a:pt x="1626164" y="15020"/>
                  </a:lnTo>
                  <a:lnTo>
                    <a:pt x="163819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5140960" y="4817363"/>
              <a:ext cx="430530" cy="429895"/>
            </a:xfrm>
            <a:custGeom>
              <a:avLst/>
              <a:gdLst/>
              <a:ahLst/>
              <a:cxnLst/>
              <a:rect l="l" t="t" r="r" b="b"/>
              <a:pathLst>
                <a:path w="430529" h="429895">
                  <a:moveTo>
                    <a:pt x="430530" y="145542"/>
                  </a:moveTo>
                  <a:lnTo>
                    <a:pt x="284480" y="145542"/>
                  </a:lnTo>
                  <a:lnTo>
                    <a:pt x="284480" y="0"/>
                  </a:lnTo>
                  <a:lnTo>
                    <a:pt x="146050" y="0"/>
                  </a:lnTo>
                  <a:lnTo>
                    <a:pt x="146050" y="145542"/>
                  </a:lnTo>
                  <a:lnTo>
                    <a:pt x="0" y="145542"/>
                  </a:lnTo>
                  <a:lnTo>
                    <a:pt x="0" y="283464"/>
                  </a:lnTo>
                  <a:lnTo>
                    <a:pt x="146050" y="283464"/>
                  </a:lnTo>
                  <a:lnTo>
                    <a:pt x="146050" y="429768"/>
                  </a:lnTo>
                  <a:lnTo>
                    <a:pt x="284480" y="429768"/>
                  </a:lnTo>
                  <a:lnTo>
                    <a:pt x="284480" y="283464"/>
                  </a:lnTo>
                  <a:lnTo>
                    <a:pt x="430530" y="283464"/>
                  </a:lnTo>
                  <a:lnTo>
                    <a:pt x="430530" y="145542"/>
                  </a:lnTo>
                  <a:close/>
                </a:path>
              </a:pathLst>
            </a:custGeom>
            <a:solidFill>
              <a:srgbClr val="276B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6922060" y="4373880"/>
              <a:ext cx="1969135" cy="788035"/>
            </a:xfrm>
            <a:custGeom>
              <a:avLst/>
              <a:gdLst/>
              <a:ahLst/>
              <a:cxnLst/>
              <a:rect l="l" t="t" r="r" b="b"/>
              <a:pathLst>
                <a:path w="1969134" h="788035">
                  <a:moveTo>
                    <a:pt x="1968902" y="0"/>
                  </a:moveTo>
                  <a:lnTo>
                    <a:pt x="0" y="0"/>
                  </a:lnTo>
                  <a:lnTo>
                    <a:pt x="2217" y="10534"/>
                  </a:lnTo>
                  <a:lnTo>
                    <a:pt x="13654" y="54739"/>
                  </a:lnTo>
                  <a:lnTo>
                    <a:pt x="27013" y="98133"/>
                  </a:lnTo>
                  <a:lnTo>
                    <a:pt x="42245" y="140666"/>
                  </a:lnTo>
                  <a:lnTo>
                    <a:pt x="59303" y="182292"/>
                  </a:lnTo>
                  <a:lnTo>
                    <a:pt x="78137" y="222961"/>
                  </a:lnTo>
                  <a:lnTo>
                    <a:pt x="98699" y="262626"/>
                  </a:lnTo>
                  <a:lnTo>
                    <a:pt x="120941" y="301238"/>
                  </a:lnTo>
                  <a:lnTo>
                    <a:pt x="144814" y="338749"/>
                  </a:lnTo>
                  <a:lnTo>
                    <a:pt x="170269" y="375111"/>
                  </a:lnTo>
                  <a:lnTo>
                    <a:pt x="197258" y="410275"/>
                  </a:lnTo>
                  <a:lnTo>
                    <a:pt x="225733" y="444195"/>
                  </a:lnTo>
                  <a:lnTo>
                    <a:pt x="255644" y="476820"/>
                  </a:lnTo>
                  <a:lnTo>
                    <a:pt x="286944" y="508104"/>
                  </a:lnTo>
                  <a:lnTo>
                    <a:pt x="319584" y="537997"/>
                  </a:lnTo>
                  <a:lnTo>
                    <a:pt x="353515" y="566452"/>
                  </a:lnTo>
                  <a:lnTo>
                    <a:pt x="388689" y="593421"/>
                  </a:lnTo>
                  <a:lnTo>
                    <a:pt x="425057" y="618855"/>
                  </a:lnTo>
                  <a:lnTo>
                    <a:pt x="462571" y="642706"/>
                  </a:lnTo>
                  <a:lnTo>
                    <a:pt x="501182" y="664926"/>
                  </a:lnTo>
                  <a:lnTo>
                    <a:pt x="540842" y="685466"/>
                  </a:lnTo>
                  <a:lnTo>
                    <a:pt x="581503" y="704279"/>
                  </a:lnTo>
                  <a:lnTo>
                    <a:pt x="623115" y="721317"/>
                  </a:lnTo>
                  <a:lnTo>
                    <a:pt x="665630" y="736530"/>
                  </a:lnTo>
                  <a:lnTo>
                    <a:pt x="709000" y="749872"/>
                  </a:lnTo>
                  <a:lnTo>
                    <a:pt x="753176" y="761293"/>
                  </a:lnTo>
                  <a:lnTo>
                    <a:pt x="798110" y="770746"/>
                  </a:lnTo>
                  <a:lnTo>
                    <a:pt x="843753" y="778182"/>
                  </a:lnTo>
                  <a:lnTo>
                    <a:pt x="890056" y="783553"/>
                  </a:lnTo>
                  <a:lnTo>
                    <a:pt x="936972" y="786811"/>
                  </a:lnTo>
                  <a:lnTo>
                    <a:pt x="984451" y="787908"/>
                  </a:lnTo>
                  <a:lnTo>
                    <a:pt x="1031930" y="786811"/>
                  </a:lnTo>
                  <a:lnTo>
                    <a:pt x="1078845" y="783553"/>
                  </a:lnTo>
                  <a:lnTo>
                    <a:pt x="1125149" y="778182"/>
                  </a:lnTo>
                  <a:lnTo>
                    <a:pt x="1170792" y="770746"/>
                  </a:lnTo>
                  <a:lnTo>
                    <a:pt x="1215725" y="761293"/>
                  </a:lnTo>
                  <a:lnTo>
                    <a:pt x="1259902" y="749872"/>
                  </a:lnTo>
                  <a:lnTo>
                    <a:pt x="1303271" y="736530"/>
                  </a:lnTo>
                  <a:lnTo>
                    <a:pt x="1345787" y="721317"/>
                  </a:lnTo>
                  <a:lnTo>
                    <a:pt x="1387399" y="704279"/>
                  </a:lnTo>
                  <a:lnTo>
                    <a:pt x="1428059" y="685466"/>
                  </a:lnTo>
                  <a:lnTo>
                    <a:pt x="1467719" y="664926"/>
                  </a:lnTo>
                  <a:lnTo>
                    <a:pt x="1506330" y="642706"/>
                  </a:lnTo>
                  <a:lnTo>
                    <a:pt x="1543845" y="618855"/>
                  </a:lnTo>
                  <a:lnTo>
                    <a:pt x="1580213" y="593421"/>
                  </a:lnTo>
                  <a:lnTo>
                    <a:pt x="1615387" y="566452"/>
                  </a:lnTo>
                  <a:lnTo>
                    <a:pt x="1649318" y="537997"/>
                  </a:lnTo>
                  <a:lnTo>
                    <a:pt x="1681957" y="508104"/>
                  </a:lnTo>
                  <a:lnTo>
                    <a:pt x="1713257" y="476820"/>
                  </a:lnTo>
                  <a:lnTo>
                    <a:pt x="1743169" y="444195"/>
                  </a:lnTo>
                  <a:lnTo>
                    <a:pt x="1771643" y="410275"/>
                  </a:lnTo>
                  <a:lnTo>
                    <a:pt x="1798632" y="375111"/>
                  </a:lnTo>
                  <a:lnTo>
                    <a:pt x="1824088" y="338749"/>
                  </a:lnTo>
                  <a:lnTo>
                    <a:pt x="1847960" y="301238"/>
                  </a:lnTo>
                  <a:lnTo>
                    <a:pt x="1870202" y="262626"/>
                  </a:lnTo>
                  <a:lnTo>
                    <a:pt x="1890764" y="222961"/>
                  </a:lnTo>
                  <a:lnTo>
                    <a:pt x="1909598" y="182292"/>
                  </a:lnTo>
                  <a:lnTo>
                    <a:pt x="1926656" y="140666"/>
                  </a:lnTo>
                  <a:lnTo>
                    <a:pt x="1941888" y="98133"/>
                  </a:lnTo>
                  <a:lnTo>
                    <a:pt x="1955247" y="54739"/>
                  </a:lnTo>
                  <a:lnTo>
                    <a:pt x="1966684" y="10534"/>
                  </a:lnTo>
                  <a:lnTo>
                    <a:pt x="1968902" y="0"/>
                  </a:lnTo>
                  <a:close/>
                </a:path>
              </a:pathLst>
            </a:custGeom>
            <a:solidFill>
              <a:srgbClr val="00B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6909156" y="4373880"/>
              <a:ext cx="1995170" cy="801370"/>
            </a:xfrm>
            <a:custGeom>
              <a:avLst/>
              <a:gdLst/>
              <a:ahLst/>
              <a:cxnLst/>
              <a:rect l="l" t="t" r="r" b="b"/>
              <a:pathLst>
                <a:path w="1995170" h="801370">
                  <a:moveTo>
                    <a:pt x="1994641" y="0"/>
                  </a:moveTo>
                  <a:lnTo>
                    <a:pt x="1968586" y="0"/>
                  </a:lnTo>
                  <a:lnTo>
                    <a:pt x="1965394" y="14708"/>
                  </a:lnTo>
                  <a:lnTo>
                    <a:pt x="1953449" y="59475"/>
                  </a:lnTo>
                  <a:lnTo>
                    <a:pt x="1939504" y="103382"/>
                  </a:lnTo>
                  <a:lnTo>
                    <a:pt x="1923611" y="146378"/>
                  </a:lnTo>
                  <a:lnTo>
                    <a:pt x="1905821" y="188411"/>
                  </a:lnTo>
                  <a:lnTo>
                    <a:pt x="1886188" y="229430"/>
                  </a:lnTo>
                  <a:lnTo>
                    <a:pt x="1864763" y="269384"/>
                  </a:lnTo>
                  <a:lnTo>
                    <a:pt x="1841598" y="308220"/>
                  </a:lnTo>
                  <a:lnTo>
                    <a:pt x="1816746" y="345888"/>
                  </a:lnTo>
                  <a:lnTo>
                    <a:pt x="1790258" y="382335"/>
                  </a:lnTo>
                  <a:lnTo>
                    <a:pt x="1762187" y="417511"/>
                  </a:lnTo>
                  <a:lnTo>
                    <a:pt x="1732585" y="451363"/>
                  </a:lnTo>
                  <a:lnTo>
                    <a:pt x="1701504" y="483841"/>
                  </a:lnTo>
                  <a:lnTo>
                    <a:pt x="1668997" y="514892"/>
                  </a:lnTo>
                  <a:lnTo>
                    <a:pt x="1635114" y="544466"/>
                  </a:lnTo>
                  <a:lnTo>
                    <a:pt x="1599909" y="572511"/>
                  </a:lnTo>
                  <a:lnTo>
                    <a:pt x="1563433" y="598974"/>
                  </a:lnTo>
                  <a:lnTo>
                    <a:pt x="1525739" y="623806"/>
                  </a:lnTo>
                  <a:lnTo>
                    <a:pt x="1486879" y="646953"/>
                  </a:lnTo>
                  <a:lnTo>
                    <a:pt x="1446904" y="668365"/>
                  </a:lnTo>
                  <a:lnTo>
                    <a:pt x="1405868" y="687991"/>
                  </a:lnTo>
                  <a:lnTo>
                    <a:pt x="1363822" y="705778"/>
                  </a:lnTo>
                  <a:lnTo>
                    <a:pt x="1320818" y="721676"/>
                  </a:lnTo>
                  <a:lnTo>
                    <a:pt x="1276909" y="735632"/>
                  </a:lnTo>
                  <a:lnTo>
                    <a:pt x="1232146" y="747595"/>
                  </a:lnTo>
                  <a:lnTo>
                    <a:pt x="1186582" y="757514"/>
                  </a:lnTo>
                  <a:lnTo>
                    <a:pt x="1140268" y="765337"/>
                  </a:lnTo>
                  <a:lnTo>
                    <a:pt x="1093258" y="771012"/>
                  </a:lnTo>
                  <a:lnTo>
                    <a:pt x="1045603" y="774489"/>
                  </a:lnTo>
                  <a:lnTo>
                    <a:pt x="997355" y="775716"/>
                  </a:lnTo>
                  <a:lnTo>
                    <a:pt x="949089" y="774502"/>
                  </a:lnTo>
                  <a:lnTo>
                    <a:pt x="901415" y="771032"/>
                  </a:lnTo>
                  <a:lnTo>
                    <a:pt x="854386" y="765359"/>
                  </a:lnTo>
                  <a:lnTo>
                    <a:pt x="808052" y="757532"/>
                  </a:lnTo>
                  <a:lnTo>
                    <a:pt x="762468" y="747606"/>
                  </a:lnTo>
                  <a:lnTo>
                    <a:pt x="717684" y="735631"/>
                  </a:lnTo>
                  <a:lnTo>
                    <a:pt x="673754" y="721659"/>
                  </a:lnTo>
                  <a:lnTo>
                    <a:pt x="630730" y="705742"/>
                  </a:lnTo>
                  <a:lnTo>
                    <a:pt x="588663" y="687931"/>
                  </a:lnTo>
                  <a:lnTo>
                    <a:pt x="547607" y="668280"/>
                  </a:lnTo>
                  <a:lnTo>
                    <a:pt x="507614" y="646839"/>
                  </a:lnTo>
                  <a:lnTo>
                    <a:pt x="468735" y="623660"/>
                  </a:lnTo>
                  <a:lnTo>
                    <a:pt x="431024" y="598796"/>
                  </a:lnTo>
                  <a:lnTo>
                    <a:pt x="394533" y="572298"/>
                  </a:lnTo>
                  <a:lnTo>
                    <a:pt x="359313" y="544217"/>
                  </a:lnTo>
                  <a:lnTo>
                    <a:pt x="325418" y="514606"/>
                  </a:lnTo>
                  <a:lnTo>
                    <a:pt x="292900" y="483517"/>
                  </a:lnTo>
                  <a:lnTo>
                    <a:pt x="261810" y="451001"/>
                  </a:lnTo>
                  <a:lnTo>
                    <a:pt x="232202" y="417110"/>
                  </a:lnTo>
                  <a:lnTo>
                    <a:pt x="204128" y="381897"/>
                  </a:lnTo>
                  <a:lnTo>
                    <a:pt x="177639" y="345412"/>
                  </a:lnTo>
                  <a:lnTo>
                    <a:pt x="152789" y="307708"/>
                  </a:lnTo>
                  <a:lnTo>
                    <a:pt x="129629" y="268836"/>
                  </a:lnTo>
                  <a:lnTo>
                    <a:pt x="108213" y="228849"/>
                  </a:lnTo>
                  <a:lnTo>
                    <a:pt x="88591" y="187798"/>
                  </a:lnTo>
                  <a:lnTo>
                    <a:pt x="70818" y="145735"/>
                  </a:lnTo>
                  <a:lnTo>
                    <a:pt x="54944" y="102711"/>
                  </a:lnTo>
                  <a:lnTo>
                    <a:pt x="41022" y="58780"/>
                  </a:lnTo>
                  <a:lnTo>
                    <a:pt x="29105" y="13992"/>
                  </a:lnTo>
                  <a:lnTo>
                    <a:pt x="26079" y="0"/>
                  </a:lnTo>
                  <a:lnTo>
                    <a:pt x="0" y="0"/>
                  </a:lnTo>
                  <a:lnTo>
                    <a:pt x="14831" y="59849"/>
                  </a:lnTo>
                  <a:lnTo>
                    <a:pt x="28483" y="103923"/>
                  </a:lnTo>
                  <a:lnTo>
                    <a:pt x="44060" y="147120"/>
                  </a:lnTo>
                  <a:lnTo>
                    <a:pt x="61511" y="189392"/>
                  </a:lnTo>
                  <a:lnTo>
                    <a:pt x="80782" y="230687"/>
                  </a:lnTo>
                  <a:lnTo>
                    <a:pt x="101823" y="270958"/>
                  </a:lnTo>
                  <a:lnTo>
                    <a:pt x="124580" y="310153"/>
                  </a:lnTo>
                  <a:lnTo>
                    <a:pt x="149001" y="348224"/>
                  </a:lnTo>
                  <a:lnTo>
                    <a:pt x="175034" y="385121"/>
                  </a:lnTo>
                  <a:lnTo>
                    <a:pt x="202627" y="420794"/>
                  </a:lnTo>
                  <a:lnTo>
                    <a:pt x="231727" y="455194"/>
                  </a:lnTo>
                  <a:lnTo>
                    <a:pt x="262284" y="488270"/>
                  </a:lnTo>
                  <a:lnTo>
                    <a:pt x="294243" y="519974"/>
                  </a:lnTo>
                  <a:lnTo>
                    <a:pt x="327553" y="550256"/>
                  </a:lnTo>
                  <a:lnTo>
                    <a:pt x="362162" y="579065"/>
                  </a:lnTo>
                  <a:lnTo>
                    <a:pt x="398018" y="606353"/>
                  </a:lnTo>
                  <a:lnTo>
                    <a:pt x="435068" y="632070"/>
                  </a:lnTo>
                  <a:lnTo>
                    <a:pt x="473260" y="656166"/>
                  </a:lnTo>
                  <a:lnTo>
                    <a:pt x="512542" y="678592"/>
                  </a:lnTo>
                  <a:lnTo>
                    <a:pt x="552862" y="699297"/>
                  </a:lnTo>
                  <a:lnTo>
                    <a:pt x="594167" y="718233"/>
                  </a:lnTo>
                  <a:lnTo>
                    <a:pt x="636405" y="735349"/>
                  </a:lnTo>
                  <a:lnTo>
                    <a:pt x="679525" y="750597"/>
                  </a:lnTo>
                  <a:lnTo>
                    <a:pt x="723473" y="763925"/>
                  </a:lnTo>
                  <a:lnTo>
                    <a:pt x="768198" y="775286"/>
                  </a:lnTo>
                  <a:lnTo>
                    <a:pt x="813647" y="784629"/>
                  </a:lnTo>
                  <a:lnTo>
                    <a:pt x="859769" y="791904"/>
                  </a:lnTo>
                  <a:lnTo>
                    <a:pt x="906510" y="797062"/>
                  </a:lnTo>
                  <a:lnTo>
                    <a:pt x="953820" y="800053"/>
                  </a:lnTo>
                  <a:lnTo>
                    <a:pt x="1001644" y="800828"/>
                  </a:lnTo>
                  <a:lnTo>
                    <a:pt x="1049933" y="799338"/>
                  </a:lnTo>
                  <a:lnTo>
                    <a:pt x="1097455" y="795875"/>
                  </a:lnTo>
                  <a:lnTo>
                    <a:pt x="1144338" y="790264"/>
                  </a:lnTo>
                  <a:lnTo>
                    <a:pt x="1190533" y="782555"/>
                  </a:lnTo>
                  <a:lnTo>
                    <a:pt x="1235992" y="772798"/>
                  </a:lnTo>
                  <a:lnTo>
                    <a:pt x="1280666" y="761044"/>
                  </a:lnTo>
                  <a:lnTo>
                    <a:pt x="1324507" y="747345"/>
                  </a:lnTo>
                  <a:lnTo>
                    <a:pt x="1367468" y="731749"/>
                  </a:lnTo>
                  <a:lnTo>
                    <a:pt x="1409500" y="714308"/>
                  </a:lnTo>
                  <a:lnTo>
                    <a:pt x="1450554" y="695073"/>
                  </a:lnTo>
                  <a:lnTo>
                    <a:pt x="1490584" y="674094"/>
                  </a:lnTo>
                  <a:lnTo>
                    <a:pt x="1529539" y="651422"/>
                  </a:lnTo>
                  <a:lnTo>
                    <a:pt x="1567373" y="627107"/>
                  </a:lnTo>
                  <a:lnTo>
                    <a:pt x="1604038" y="601200"/>
                  </a:lnTo>
                  <a:lnTo>
                    <a:pt x="1639484" y="573752"/>
                  </a:lnTo>
                  <a:lnTo>
                    <a:pt x="1673664" y="544813"/>
                  </a:lnTo>
                  <a:lnTo>
                    <a:pt x="1706530" y="514434"/>
                  </a:lnTo>
                  <a:lnTo>
                    <a:pt x="1738033" y="482665"/>
                  </a:lnTo>
                  <a:lnTo>
                    <a:pt x="1768125" y="449557"/>
                  </a:lnTo>
                  <a:lnTo>
                    <a:pt x="1796759" y="415160"/>
                  </a:lnTo>
                  <a:lnTo>
                    <a:pt x="1823885" y="379526"/>
                  </a:lnTo>
                  <a:lnTo>
                    <a:pt x="1849456" y="342705"/>
                  </a:lnTo>
                  <a:lnTo>
                    <a:pt x="1873424" y="304747"/>
                  </a:lnTo>
                  <a:lnTo>
                    <a:pt x="1895740" y="265703"/>
                  </a:lnTo>
                  <a:lnTo>
                    <a:pt x="1916357" y="225624"/>
                  </a:lnTo>
                  <a:lnTo>
                    <a:pt x="1935225" y="184560"/>
                  </a:lnTo>
                  <a:lnTo>
                    <a:pt x="1952298" y="142561"/>
                  </a:lnTo>
                  <a:lnTo>
                    <a:pt x="1967526" y="99680"/>
                  </a:lnTo>
                  <a:lnTo>
                    <a:pt x="1980861" y="55965"/>
                  </a:lnTo>
                  <a:lnTo>
                    <a:pt x="1992256" y="11468"/>
                  </a:lnTo>
                  <a:lnTo>
                    <a:pt x="199464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6" name="object 46"/>
          <p:cNvSpPr txBox="1"/>
          <p:nvPr/>
        </p:nvSpPr>
        <p:spPr>
          <a:xfrm>
            <a:off x="688340" y="3487165"/>
            <a:ext cx="3676650" cy="1854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132767"/>
                </a:solidFill>
                <a:latin typeface="Courier New"/>
                <a:cs typeface="Courier New"/>
              </a:rPr>
              <a:t>{</a:t>
            </a:r>
            <a:endParaRPr sz="2400">
              <a:latin typeface="Courier New"/>
              <a:cs typeface="Courier New"/>
            </a:endParaRPr>
          </a:p>
          <a:p>
            <a:pPr marL="195580" marR="5080">
              <a:lnSpc>
                <a:spcPct val="100000"/>
              </a:lnSpc>
            </a:pPr>
            <a:r>
              <a:rPr sz="2400" b="1" spc="-5" dirty="0">
                <a:solidFill>
                  <a:srgbClr val="132767"/>
                </a:solidFill>
                <a:latin typeface="Courier New"/>
                <a:cs typeface="Courier New"/>
              </a:rPr>
              <a:t>if (</a:t>
            </a:r>
            <a:r>
              <a:rPr sz="2400" b="1" spc="-5" dirty="0">
                <a:solidFill>
                  <a:srgbClr val="FF0000"/>
                </a:solidFill>
                <a:latin typeface="Courier New"/>
                <a:cs typeface="Courier New"/>
              </a:rPr>
              <a:t>n==0</a:t>
            </a:r>
            <a:r>
              <a:rPr sz="2400" b="1" spc="-5" dirty="0">
                <a:solidFill>
                  <a:srgbClr val="132767"/>
                </a:solidFill>
                <a:latin typeface="Courier New"/>
                <a:cs typeface="Courier New"/>
              </a:rPr>
              <a:t>) return</a:t>
            </a:r>
            <a:r>
              <a:rPr sz="2400" b="1" spc="-95" dirty="0">
                <a:solidFill>
                  <a:srgbClr val="132767"/>
                </a:solidFill>
                <a:latin typeface="Courier New"/>
                <a:cs typeface="Courier New"/>
              </a:rPr>
              <a:t> </a:t>
            </a:r>
            <a:r>
              <a:rPr sz="2400" b="1" spc="-10" dirty="0">
                <a:solidFill>
                  <a:srgbClr val="132767"/>
                </a:solidFill>
                <a:latin typeface="Courier New"/>
                <a:cs typeface="Courier New"/>
              </a:rPr>
              <a:t>1;  else</a:t>
            </a:r>
            <a:endParaRPr sz="2400">
              <a:latin typeface="Courier New"/>
              <a:cs typeface="Courier New"/>
            </a:endParaRPr>
          </a:p>
          <a:p>
            <a:pPr marL="195580">
              <a:lnSpc>
                <a:spcPct val="100000"/>
              </a:lnSpc>
            </a:pPr>
            <a:r>
              <a:rPr sz="2400" b="1" spc="-5" dirty="0">
                <a:solidFill>
                  <a:srgbClr val="132767"/>
                </a:solidFill>
                <a:latin typeface="Courier New"/>
                <a:cs typeface="Courier New"/>
              </a:rPr>
              <a:t>return</a:t>
            </a:r>
            <a:r>
              <a:rPr sz="2400" b="1" spc="-50" dirty="0">
                <a:solidFill>
                  <a:srgbClr val="132767"/>
                </a:solidFill>
                <a:latin typeface="Courier New"/>
                <a:cs typeface="Courier New"/>
              </a:rPr>
              <a:t> </a:t>
            </a:r>
            <a:r>
              <a:rPr sz="2400" b="1" u="heavy" spc="-10" dirty="0">
                <a:solidFill>
                  <a:srgbClr val="FF0000"/>
                </a:solidFill>
                <a:uFill>
                  <a:solidFill>
                    <a:srgbClr val="92D050"/>
                  </a:solidFill>
                </a:uFill>
                <a:latin typeface="Courier New"/>
                <a:cs typeface="Courier New"/>
              </a:rPr>
              <a:t>n*Fact(n-1)</a:t>
            </a:r>
            <a:r>
              <a:rPr sz="2400" b="1" spc="-10" dirty="0">
                <a:solidFill>
                  <a:srgbClr val="132767"/>
                </a:solidFill>
                <a:latin typeface="Courier New"/>
                <a:cs typeface="Courier New"/>
              </a:rPr>
              <a:t>;</a:t>
            </a:r>
            <a:endParaRPr sz="24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2400" b="1" spc="-5" dirty="0">
                <a:solidFill>
                  <a:srgbClr val="132767"/>
                </a:solidFill>
                <a:latin typeface="Courier New"/>
                <a:cs typeface="Courier New"/>
              </a:rPr>
              <a:t>}</a:t>
            </a:r>
            <a:endParaRPr sz="2400">
              <a:latin typeface="Courier New"/>
              <a:cs typeface="Courier New"/>
            </a:endParaRPr>
          </a:p>
        </p:txBody>
      </p:sp>
      <p:grpSp>
        <p:nvGrpSpPr>
          <p:cNvPr id="47" name="object 47"/>
          <p:cNvGrpSpPr/>
          <p:nvPr/>
        </p:nvGrpSpPr>
        <p:grpSpPr>
          <a:xfrm>
            <a:off x="2468879" y="4373879"/>
            <a:ext cx="3834765" cy="2225675"/>
            <a:chOff x="2468879" y="4373879"/>
            <a:chExt cx="3834765" cy="2225675"/>
          </a:xfrm>
        </p:grpSpPr>
        <p:pic>
          <p:nvPicPr>
            <p:cNvPr id="48" name="object 4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849879" y="4373879"/>
              <a:ext cx="45720" cy="45720"/>
            </a:xfrm>
            <a:prstGeom prst="rect">
              <a:avLst/>
            </a:prstGeom>
          </p:spPr>
        </p:pic>
        <p:sp>
          <p:nvSpPr>
            <p:cNvPr id="49" name="object 49"/>
            <p:cNvSpPr/>
            <p:nvPr/>
          </p:nvSpPr>
          <p:spPr>
            <a:xfrm>
              <a:off x="2832353" y="4373879"/>
              <a:ext cx="76200" cy="59690"/>
            </a:xfrm>
            <a:custGeom>
              <a:avLst/>
              <a:gdLst/>
              <a:ahLst/>
              <a:cxnLst/>
              <a:rect l="l" t="t" r="r" b="b"/>
              <a:pathLst>
                <a:path w="76200" h="59689">
                  <a:moveTo>
                    <a:pt x="72390" y="37337"/>
                  </a:moveTo>
                  <a:lnTo>
                    <a:pt x="35052" y="0"/>
                  </a:lnTo>
                  <a:lnTo>
                    <a:pt x="0" y="0"/>
                  </a:lnTo>
                  <a:lnTo>
                    <a:pt x="51054" y="51054"/>
                  </a:lnTo>
                  <a:lnTo>
                    <a:pt x="51054" y="45720"/>
                  </a:lnTo>
                  <a:lnTo>
                    <a:pt x="72390" y="37337"/>
                  </a:lnTo>
                  <a:close/>
                </a:path>
                <a:path w="76200" h="59689">
                  <a:moveTo>
                    <a:pt x="76200" y="51054"/>
                  </a:moveTo>
                  <a:lnTo>
                    <a:pt x="76200" y="0"/>
                  </a:lnTo>
                  <a:lnTo>
                    <a:pt x="51054" y="0"/>
                  </a:lnTo>
                  <a:lnTo>
                    <a:pt x="51054" y="16001"/>
                  </a:lnTo>
                  <a:lnTo>
                    <a:pt x="72390" y="37337"/>
                  </a:lnTo>
                  <a:lnTo>
                    <a:pt x="72390" y="56006"/>
                  </a:lnTo>
                  <a:lnTo>
                    <a:pt x="73152" y="55625"/>
                  </a:lnTo>
                  <a:lnTo>
                    <a:pt x="76200" y="51054"/>
                  </a:lnTo>
                  <a:close/>
                </a:path>
                <a:path w="76200" h="59689">
                  <a:moveTo>
                    <a:pt x="72390" y="56006"/>
                  </a:moveTo>
                  <a:lnTo>
                    <a:pt x="72390" y="37337"/>
                  </a:lnTo>
                  <a:lnTo>
                    <a:pt x="51054" y="45720"/>
                  </a:lnTo>
                  <a:lnTo>
                    <a:pt x="51054" y="51054"/>
                  </a:lnTo>
                  <a:lnTo>
                    <a:pt x="54864" y="54864"/>
                  </a:lnTo>
                  <a:lnTo>
                    <a:pt x="57912" y="58674"/>
                  </a:lnTo>
                  <a:lnTo>
                    <a:pt x="64008" y="59436"/>
                  </a:lnTo>
                  <a:lnTo>
                    <a:pt x="68580" y="57912"/>
                  </a:lnTo>
                  <a:lnTo>
                    <a:pt x="72390" y="56006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0" name="object 5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468879" y="5067299"/>
              <a:ext cx="3834383" cy="1531762"/>
            </a:xfrm>
            <a:prstGeom prst="rect">
              <a:avLst/>
            </a:prstGeom>
          </p:spPr>
        </p:pic>
      </p:grpSp>
      <p:sp>
        <p:nvSpPr>
          <p:cNvPr id="51" name="object 51"/>
          <p:cNvSpPr txBox="1"/>
          <p:nvPr/>
        </p:nvSpPr>
        <p:spPr>
          <a:xfrm>
            <a:off x="4761991" y="5636005"/>
            <a:ext cx="1188085" cy="508000"/>
          </a:xfrm>
          <a:prstGeom prst="rect">
            <a:avLst/>
          </a:prstGeom>
        </p:spPr>
        <p:txBody>
          <a:bodyPr vert="horz" wrap="square" lIns="0" tIns="49530" rIns="0" bIns="0" rtlCol="0">
            <a:spAutoFit/>
          </a:bodyPr>
          <a:lstStyle/>
          <a:p>
            <a:pPr marL="299720" marR="5080" indent="-287655">
              <a:lnSpc>
                <a:spcPts val="1760"/>
              </a:lnSpc>
              <a:spcBef>
                <a:spcPts val="390"/>
              </a:spcBef>
            </a:pPr>
            <a:r>
              <a:rPr sz="1700" spc="-15" dirty="0">
                <a:solidFill>
                  <a:srgbClr val="FFFFFF"/>
                </a:solidFill>
                <a:latin typeface="Arial"/>
                <a:cs typeface="Arial"/>
              </a:rPr>
              <a:t>Trường</a:t>
            </a:r>
            <a:r>
              <a:rPr sz="1700" spc="-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Arial"/>
                <a:cs typeface="Arial"/>
              </a:rPr>
              <a:t>hợp  </a:t>
            </a:r>
            <a:r>
              <a:rPr sz="1700" spc="-10" dirty="0">
                <a:solidFill>
                  <a:srgbClr val="FFFFFF"/>
                </a:solidFill>
                <a:latin typeface="Arial"/>
                <a:cs typeface="Arial"/>
              </a:rPr>
              <a:t>chung</a:t>
            </a:r>
            <a:endParaRPr sz="1700">
              <a:latin typeface="Arial"/>
              <a:cs typeface="Arial"/>
            </a:endParaRPr>
          </a:p>
        </p:txBody>
      </p:sp>
      <p:sp>
        <p:nvSpPr>
          <p:cNvPr id="52" name="object 5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45"/>
              </a:lnSpc>
            </a:pPr>
            <a:fld id="{81D60167-4931-47E6-BA6A-407CBD079E47}" type="slidenum">
              <a:rPr spc="-5" dirty="0"/>
              <a:t>18</a:t>
            </a:fld>
            <a:endParaRPr spc="-5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6035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THIẾT KẾ HÀM ĐỆ</a:t>
            </a:r>
            <a:r>
              <a:rPr spc="-45" dirty="0"/>
              <a:t> </a:t>
            </a:r>
            <a:r>
              <a:rPr spc="-5" dirty="0"/>
              <a:t>QUY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57200" y="1436369"/>
            <a:ext cx="9144000" cy="979169"/>
            <a:chOff x="457200" y="1436369"/>
            <a:chExt cx="9144000" cy="979169"/>
          </a:xfrm>
        </p:grpSpPr>
        <p:sp>
          <p:nvSpPr>
            <p:cNvPr id="4" name="object 4"/>
            <p:cNvSpPr/>
            <p:nvPr/>
          </p:nvSpPr>
          <p:spPr>
            <a:xfrm>
              <a:off x="457200" y="1436369"/>
              <a:ext cx="9144000" cy="979169"/>
            </a:xfrm>
            <a:custGeom>
              <a:avLst/>
              <a:gdLst/>
              <a:ahLst/>
              <a:cxnLst/>
              <a:rect l="l" t="t" r="r" b="b"/>
              <a:pathLst>
                <a:path w="9144000" h="979169">
                  <a:moveTo>
                    <a:pt x="9144000" y="979169"/>
                  </a:moveTo>
                  <a:lnTo>
                    <a:pt x="9144000" y="0"/>
                  </a:lnTo>
                  <a:lnTo>
                    <a:pt x="0" y="0"/>
                  </a:lnTo>
                  <a:lnTo>
                    <a:pt x="0" y="979170"/>
                  </a:lnTo>
                  <a:lnTo>
                    <a:pt x="9144000" y="97916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7200" y="1436369"/>
              <a:ext cx="9143999" cy="138683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2000" y="1436369"/>
              <a:ext cx="8839200" cy="16383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7200" y="1572005"/>
              <a:ext cx="9144000" cy="76200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764540" y="1773427"/>
            <a:ext cx="8528050" cy="395160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  <a:tabLst>
                <a:tab pos="2571115" algn="l"/>
                <a:tab pos="3317240" algn="l"/>
                <a:tab pos="4453255" algn="l"/>
                <a:tab pos="5334000" algn="l"/>
                <a:tab pos="5744210" algn="l"/>
                <a:tab pos="6490970" algn="l"/>
                <a:tab pos="7237095" algn="l"/>
                <a:tab pos="7825105" algn="l"/>
              </a:tabLst>
            </a:pPr>
            <a:r>
              <a:rPr sz="2800" spc="200" dirty="0">
                <a:solidFill>
                  <a:srgbClr val="184BB2"/>
                </a:solidFill>
                <a:latin typeface="Wingdings"/>
                <a:cs typeface="Wingdings"/>
              </a:rPr>
              <a:t></a:t>
            </a:r>
            <a:r>
              <a:rPr sz="2800" b="1" u="heavy" spc="-5" dirty="0">
                <a:solidFill>
                  <a:srgbClr val="132767"/>
                </a:solidFill>
                <a:uFill>
                  <a:solidFill>
                    <a:srgbClr val="132767"/>
                  </a:solidFill>
                </a:uFill>
                <a:latin typeface="Arial"/>
                <a:cs typeface="Arial"/>
              </a:rPr>
              <a:t>V</a:t>
            </a:r>
            <a:r>
              <a:rPr sz="2800" b="1" u="heavy" dirty="0">
                <a:solidFill>
                  <a:srgbClr val="132767"/>
                </a:solidFill>
                <a:uFill>
                  <a:solidFill>
                    <a:srgbClr val="132767"/>
                  </a:solidFill>
                </a:uFill>
                <a:latin typeface="Arial"/>
                <a:cs typeface="Arial"/>
              </a:rPr>
              <a:t>í</a:t>
            </a:r>
            <a:r>
              <a:rPr sz="2800" b="1" u="heavy" spc="275" dirty="0">
                <a:solidFill>
                  <a:srgbClr val="132767"/>
                </a:solidFill>
                <a:uFill>
                  <a:solidFill>
                    <a:srgbClr val="132767"/>
                  </a:solidFill>
                </a:uFill>
                <a:latin typeface="Arial"/>
                <a:cs typeface="Arial"/>
              </a:rPr>
              <a:t> </a:t>
            </a:r>
            <a:r>
              <a:rPr sz="2800" b="1" u="heavy" spc="-10" dirty="0">
                <a:solidFill>
                  <a:srgbClr val="132767"/>
                </a:solidFill>
                <a:uFill>
                  <a:solidFill>
                    <a:srgbClr val="132767"/>
                  </a:solidFill>
                </a:uFill>
                <a:latin typeface="Arial"/>
                <a:cs typeface="Arial"/>
              </a:rPr>
              <a:t>d</a:t>
            </a:r>
            <a:r>
              <a:rPr sz="2800" b="1" u="heavy" dirty="0">
                <a:solidFill>
                  <a:srgbClr val="132767"/>
                </a:solidFill>
                <a:uFill>
                  <a:solidFill>
                    <a:srgbClr val="132767"/>
                  </a:solidFill>
                </a:uFill>
                <a:latin typeface="Arial"/>
                <a:cs typeface="Arial"/>
              </a:rPr>
              <a:t>ụ</a:t>
            </a:r>
            <a:r>
              <a:rPr sz="2800" b="1" u="heavy" spc="280" dirty="0">
                <a:solidFill>
                  <a:srgbClr val="132767"/>
                </a:solidFill>
                <a:uFill>
                  <a:solidFill>
                    <a:srgbClr val="132767"/>
                  </a:solidFill>
                </a:uFill>
                <a:latin typeface="Arial"/>
                <a:cs typeface="Arial"/>
              </a:rPr>
              <a:t> </a:t>
            </a:r>
            <a:r>
              <a:rPr sz="2800" b="1" u="heavy" dirty="0">
                <a:solidFill>
                  <a:srgbClr val="132767"/>
                </a:solidFill>
                <a:uFill>
                  <a:solidFill>
                    <a:srgbClr val="132767"/>
                  </a:solidFill>
                </a:uFill>
                <a:latin typeface="Arial"/>
                <a:cs typeface="Arial"/>
              </a:rPr>
              <a:t>2</a:t>
            </a:r>
            <a:r>
              <a:rPr sz="2800" dirty="0">
                <a:solidFill>
                  <a:srgbClr val="132767"/>
                </a:solidFill>
                <a:latin typeface="Arial"/>
                <a:cs typeface="Arial"/>
              </a:rPr>
              <a:t>:</a:t>
            </a:r>
            <a:r>
              <a:rPr sz="2800" spc="275" dirty="0">
                <a:solidFill>
                  <a:srgbClr val="132767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132767"/>
                </a:solidFill>
                <a:latin typeface="Times New Roman"/>
                <a:cs typeface="Times New Roman"/>
              </a:rPr>
              <a:t>Viế</a:t>
            </a:r>
            <a:r>
              <a:rPr sz="2800" dirty="0">
                <a:solidFill>
                  <a:srgbClr val="132767"/>
                </a:solidFill>
                <a:latin typeface="Times New Roman"/>
                <a:cs typeface="Times New Roman"/>
              </a:rPr>
              <a:t>t	</a:t>
            </a:r>
            <a:r>
              <a:rPr sz="2800" spc="-5" dirty="0">
                <a:solidFill>
                  <a:srgbClr val="132767"/>
                </a:solidFill>
                <a:latin typeface="Times New Roman"/>
                <a:cs typeface="Times New Roman"/>
              </a:rPr>
              <a:t>hà</a:t>
            </a:r>
            <a:r>
              <a:rPr sz="2800" dirty="0">
                <a:solidFill>
                  <a:srgbClr val="132767"/>
                </a:solidFill>
                <a:latin typeface="Times New Roman"/>
                <a:cs typeface="Times New Roman"/>
              </a:rPr>
              <a:t>m	</a:t>
            </a:r>
            <a:r>
              <a:rPr sz="2800" spc="-5" dirty="0">
                <a:solidFill>
                  <a:srgbClr val="132767"/>
                </a:solidFill>
                <a:latin typeface="Times New Roman"/>
                <a:cs typeface="Times New Roman"/>
              </a:rPr>
              <a:t>đ</a:t>
            </a:r>
            <a:r>
              <a:rPr sz="2800" dirty="0">
                <a:solidFill>
                  <a:srgbClr val="132767"/>
                </a:solidFill>
                <a:latin typeface="Times New Roman"/>
                <a:cs typeface="Times New Roman"/>
              </a:rPr>
              <a:t>ệ</a:t>
            </a:r>
            <a:r>
              <a:rPr sz="2800" spc="345" dirty="0">
                <a:solidFill>
                  <a:srgbClr val="132767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132767"/>
                </a:solidFill>
                <a:latin typeface="Times New Roman"/>
                <a:cs typeface="Times New Roman"/>
              </a:rPr>
              <a:t>quy	để</a:t>
            </a:r>
            <a:r>
              <a:rPr sz="2800" spc="345" dirty="0">
                <a:solidFill>
                  <a:srgbClr val="132767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132767"/>
                </a:solidFill>
                <a:latin typeface="Times New Roman"/>
                <a:cs typeface="Times New Roman"/>
              </a:rPr>
              <a:t>in	ra	b</a:t>
            </a:r>
            <a:r>
              <a:rPr sz="2800" spc="-5" dirty="0">
                <a:solidFill>
                  <a:srgbClr val="132767"/>
                </a:solidFill>
                <a:latin typeface="Times New Roman"/>
                <a:cs typeface="Times New Roman"/>
              </a:rPr>
              <a:t>iể</a:t>
            </a:r>
            <a:r>
              <a:rPr sz="2800" dirty="0">
                <a:solidFill>
                  <a:srgbClr val="132767"/>
                </a:solidFill>
                <a:latin typeface="Times New Roman"/>
                <a:cs typeface="Times New Roman"/>
              </a:rPr>
              <a:t>u	</a:t>
            </a:r>
            <a:r>
              <a:rPr sz="2800" spc="-5" dirty="0">
                <a:solidFill>
                  <a:srgbClr val="132767"/>
                </a:solidFill>
                <a:latin typeface="Times New Roman"/>
                <a:cs typeface="Times New Roman"/>
              </a:rPr>
              <a:t>diễ</a:t>
            </a:r>
            <a:r>
              <a:rPr sz="2800" dirty="0">
                <a:solidFill>
                  <a:srgbClr val="132767"/>
                </a:solidFill>
                <a:latin typeface="Times New Roman"/>
                <a:cs typeface="Times New Roman"/>
              </a:rPr>
              <a:t>n	</a:t>
            </a:r>
            <a:r>
              <a:rPr sz="2800" spc="-5" dirty="0">
                <a:solidFill>
                  <a:srgbClr val="132767"/>
                </a:solidFill>
                <a:latin typeface="Times New Roman"/>
                <a:cs typeface="Times New Roman"/>
              </a:rPr>
              <a:t>n</a:t>
            </a:r>
            <a:r>
              <a:rPr sz="2800" dirty="0">
                <a:solidFill>
                  <a:srgbClr val="132767"/>
                </a:solidFill>
                <a:latin typeface="Times New Roman"/>
                <a:cs typeface="Times New Roman"/>
              </a:rPr>
              <a:t>hị	</a:t>
            </a:r>
            <a:r>
              <a:rPr sz="2800" spc="-5" dirty="0">
                <a:solidFill>
                  <a:srgbClr val="132767"/>
                </a:solidFill>
                <a:latin typeface="Times New Roman"/>
                <a:cs typeface="Times New Roman"/>
              </a:rPr>
              <a:t>phân  của một </a:t>
            </a:r>
            <a:r>
              <a:rPr sz="2800" dirty="0">
                <a:solidFill>
                  <a:srgbClr val="132767"/>
                </a:solidFill>
                <a:latin typeface="Times New Roman"/>
                <a:cs typeface="Times New Roman"/>
              </a:rPr>
              <a:t>số nguyên</a:t>
            </a:r>
            <a:r>
              <a:rPr sz="2800" spc="-60" dirty="0">
                <a:solidFill>
                  <a:srgbClr val="132767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132767"/>
                </a:solidFill>
                <a:latin typeface="Times New Roman"/>
                <a:cs typeface="Times New Roman"/>
              </a:rPr>
              <a:t>n.</a:t>
            </a:r>
            <a:endParaRPr sz="2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4050">
              <a:latin typeface="Times New Roman"/>
              <a:cs typeface="Times New Roman"/>
            </a:endParaRPr>
          </a:p>
          <a:p>
            <a:pPr marL="579120" indent="-219075">
              <a:lnSpc>
                <a:spcPct val="100000"/>
              </a:lnSpc>
              <a:buClr>
                <a:srgbClr val="184BB2"/>
              </a:buClr>
              <a:buFont typeface="Arial"/>
              <a:buChar char="•"/>
              <a:tabLst>
                <a:tab pos="579755" algn="l"/>
              </a:tabLst>
            </a:pPr>
            <a:r>
              <a:rPr sz="2800" b="1" spc="-5" dirty="0">
                <a:solidFill>
                  <a:srgbClr val="132767"/>
                </a:solidFill>
                <a:latin typeface="Times New Roman"/>
                <a:cs typeface="Times New Roman"/>
              </a:rPr>
              <a:t>Bước </a:t>
            </a:r>
            <a:r>
              <a:rPr sz="2800" b="1" dirty="0">
                <a:solidFill>
                  <a:srgbClr val="132767"/>
                </a:solidFill>
                <a:latin typeface="Times New Roman"/>
                <a:cs typeface="Times New Roman"/>
              </a:rPr>
              <a:t>1</a:t>
            </a:r>
            <a:r>
              <a:rPr sz="2800" dirty="0">
                <a:solidFill>
                  <a:srgbClr val="132767"/>
                </a:solidFill>
                <a:latin typeface="Times New Roman"/>
                <a:cs typeface="Times New Roman"/>
              </a:rPr>
              <a:t>: </a:t>
            </a:r>
            <a:r>
              <a:rPr sz="2800" spc="-5" dirty="0">
                <a:solidFill>
                  <a:srgbClr val="132767"/>
                </a:solidFill>
                <a:latin typeface="Times New Roman"/>
                <a:cs typeface="Times New Roman"/>
              </a:rPr>
              <a:t>Tham </a:t>
            </a:r>
            <a:r>
              <a:rPr sz="2800" dirty="0">
                <a:solidFill>
                  <a:srgbClr val="132767"/>
                </a:solidFill>
                <a:latin typeface="Times New Roman"/>
                <a:cs typeface="Times New Roman"/>
              </a:rPr>
              <a:t>số </a:t>
            </a:r>
            <a:r>
              <a:rPr sz="2800" spc="-5" dirty="0">
                <a:solidFill>
                  <a:srgbClr val="132767"/>
                </a:solidFill>
                <a:latin typeface="Times New Roman"/>
                <a:cs typeface="Times New Roman"/>
              </a:rPr>
              <a:t>hóa:</a:t>
            </a:r>
            <a:r>
              <a:rPr sz="2800" spc="-75" dirty="0">
                <a:solidFill>
                  <a:srgbClr val="132767"/>
                </a:solidFill>
                <a:latin typeface="Times New Roman"/>
                <a:cs typeface="Times New Roman"/>
              </a:rPr>
              <a:t> </a:t>
            </a:r>
            <a:r>
              <a:rPr sz="2800" b="1" dirty="0">
                <a:solidFill>
                  <a:srgbClr val="FF0000"/>
                </a:solidFill>
                <a:latin typeface="Times New Roman"/>
                <a:cs typeface="Times New Roman"/>
              </a:rPr>
              <a:t>Bin(n)</a:t>
            </a:r>
            <a:endParaRPr sz="2800">
              <a:latin typeface="Times New Roman"/>
              <a:cs typeface="Times New Roman"/>
            </a:endParaRPr>
          </a:p>
          <a:p>
            <a:pPr marL="579120" indent="-219075">
              <a:lnSpc>
                <a:spcPct val="100000"/>
              </a:lnSpc>
              <a:spcBef>
                <a:spcPts val="675"/>
              </a:spcBef>
              <a:buClr>
                <a:srgbClr val="184BB2"/>
              </a:buClr>
              <a:buFont typeface="Arial"/>
              <a:buChar char="•"/>
              <a:tabLst>
                <a:tab pos="579755" algn="l"/>
              </a:tabLst>
            </a:pPr>
            <a:r>
              <a:rPr sz="2800" b="1" spc="-5" dirty="0">
                <a:solidFill>
                  <a:srgbClr val="132767"/>
                </a:solidFill>
                <a:latin typeface="Times New Roman"/>
                <a:cs typeface="Times New Roman"/>
              </a:rPr>
              <a:t>Bước </a:t>
            </a:r>
            <a:r>
              <a:rPr sz="2800" b="1" dirty="0">
                <a:solidFill>
                  <a:srgbClr val="132767"/>
                </a:solidFill>
                <a:latin typeface="Times New Roman"/>
                <a:cs typeface="Times New Roman"/>
              </a:rPr>
              <a:t>2</a:t>
            </a:r>
            <a:r>
              <a:rPr sz="2800" dirty="0">
                <a:solidFill>
                  <a:srgbClr val="132767"/>
                </a:solidFill>
                <a:latin typeface="Times New Roman"/>
                <a:cs typeface="Times New Roman"/>
              </a:rPr>
              <a:t>: </a:t>
            </a:r>
            <a:r>
              <a:rPr sz="2800" spc="-5" dirty="0">
                <a:solidFill>
                  <a:srgbClr val="132767"/>
                </a:solidFill>
                <a:latin typeface="Times New Roman"/>
                <a:cs typeface="Times New Roman"/>
              </a:rPr>
              <a:t>Trường </a:t>
            </a:r>
            <a:r>
              <a:rPr sz="2800" dirty="0">
                <a:solidFill>
                  <a:srgbClr val="132767"/>
                </a:solidFill>
                <a:latin typeface="Times New Roman"/>
                <a:cs typeface="Times New Roman"/>
              </a:rPr>
              <a:t>hợp suy </a:t>
            </a:r>
            <a:r>
              <a:rPr sz="2800" spc="-5" dirty="0">
                <a:solidFill>
                  <a:srgbClr val="132767"/>
                </a:solidFill>
                <a:latin typeface="Times New Roman"/>
                <a:cs typeface="Times New Roman"/>
              </a:rPr>
              <a:t>biến n=0 </a:t>
            </a:r>
            <a:r>
              <a:rPr sz="2800" dirty="0">
                <a:solidFill>
                  <a:srgbClr val="132767"/>
                </a:solidFill>
                <a:latin typeface="Times New Roman"/>
                <a:cs typeface="Times New Roman"/>
              </a:rPr>
              <a:t>thì </a:t>
            </a:r>
            <a:r>
              <a:rPr sz="2800" spc="-5" dirty="0">
                <a:solidFill>
                  <a:srgbClr val="132767"/>
                </a:solidFill>
                <a:latin typeface="Times New Roman"/>
                <a:cs typeface="Times New Roman"/>
              </a:rPr>
              <a:t>kết</a:t>
            </a:r>
            <a:r>
              <a:rPr sz="2800" spc="-114" dirty="0">
                <a:solidFill>
                  <a:srgbClr val="132767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132767"/>
                </a:solidFill>
                <a:latin typeface="Times New Roman"/>
                <a:cs typeface="Times New Roman"/>
              </a:rPr>
              <a:t>thúc.</a:t>
            </a:r>
            <a:endParaRPr sz="2800">
              <a:latin typeface="Times New Roman"/>
              <a:cs typeface="Times New Roman"/>
            </a:endParaRPr>
          </a:p>
          <a:p>
            <a:pPr marL="579120" indent="-219075">
              <a:lnSpc>
                <a:spcPct val="100000"/>
              </a:lnSpc>
              <a:spcBef>
                <a:spcPts val="670"/>
              </a:spcBef>
              <a:buClr>
                <a:srgbClr val="184BB2"/>
              </a:buClr>
              <a:buFont typeface="Arial"/>
              <a:buChar char="•"/>
              <a:tabLst>
                <a:tab pos="579755" algn="l"/>
              </a:tabLst>
            </a:pPr>
            <a:r>
              <a:rPr sz="2800" b="1" spc="-5" dirty="0">
                <a:solidFill>
                  <a:srgbClr val="132767"/>
                </a:solidFill>
                <a:latin typeface="Times New Roman"/>
                <a:cs typeface="Times New Roman"/>
              </a:rPr>
              <a:t>Bước </a:t>
            </a:r>
            <a:r>
              <a:rPr sz="2800" b="1" dirty="0">
                <a:solidFill>
                  <a:srgbClr val="132767"/>
                </a:solidFill>
                <a:latin typeface="Times New Roman"/>
                <a:cs typeface="Times New Roman"/>
              </a:rPr>
              <a:t>3</a:t>
            </a:r>
            <a:r>
              <a:rPr sz="2800" dirty="0">
                <a:solidFill>
                  <a:srgbClr val="132767"/>
                </a:solidFill>
                <a:latin typeface="Times New Roman"/>
                <a:cs typeface="Times New Roman"/>
              </a:rPr>
              <a:t>: </a:t>
            </a:r>
            <a:r>
              <a:rPr sz="2800" spc="-5" dirty="0">
                <a:solidFill>
                  <a:srgbClr val="132767"/>
                </a:solidFill>
                <a:latin typeface="Times New Roman"/>
                <a:cs typeface="Times New Roman"/>
              </a:rPr>
              <a:t>Trường </a:t>
            </a:r>
            <a:r>
              <a:rPr sz="2800" dirty="0">
                <a:solidFill>
                  <a:srgbClr val="132767"/>
                </a:solidFill>
                <a:latin typeface="Times New Roman"/>
                <a:cs typeface="Times New Roman"/>
              </a:rPr>
              <a:t>hợp chung</a:t>
            </a:r>
            <a:r>
              <a:rPr sz="2800" spc="-85" dirty="0">
                <a:solidFill>
                  <a:srgbClr val="132767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132767"/>
                </a:solidFill>
                <a:latin typeface="Times New Roman"/>
                <a:cs typeface="Times New Roman"/>
              </a:rPr>
              <a:t>n&gt;0:</a:t>
            </a:r>
            <a:endParaRPr sz="2800">
              <a:latin typeface="Times New Roman"/>
              <a:cs typeface="Times New Roman"/>
            </a:endParaRPr>
          </a:p>
          <a:p>
            <a:pPr marL="2048510" lvl="1" indent="-207645">
              <a:lnSpc>
                <a:spcPct val="100000"/>
              </a:lnSpc>
              <a:spcBef>
                <a:spcPts val="675"/>
              </a:spcBef>
              <a:buChar char="-"/>
              <a:tabLst>
                <a:tab pos="2049145" algn="l"/>
              </a:tabLst>
            </a:pPr>
            <a:r>
              <a:rPr sz="2800" spc="-5" dirty="0">
                <a:solidFill>
                  <a:srgbClr val="132767"/>
                </a:solidFill>
                <a:latin typeface="Times New Roman"/>
                <a:cs typeface="Times New Roman"/>
              </a:rPr>
              <a:t>Lưu</a:t>
            </a:r>
            <a:r>
              <a:rPr sz="2800" spc="-15" dirty="0">
                <a:solidFill>
                  <a:srgbClr val="132767"/>
                </a:solidFill>
                <a:latin typeface="Times New Roman"/>
                <a:cs typeface="Times New Roman"/>
              </a:rPr>
              <a:t> </a:t>
            </a:r>
            <a:r>
              <a:rPr sz="2800" b="1" dirty="0">
                <a:solidFill>
                  <a:srgbClr val="132767"/>
                </a:solidFill>
                <a:latin typeface="Times New Roman"/>
                <a:cs typeface="Times New Roman"/>
              </a:rPr>
              <a:t>cout&lt;&lt;n%2</a:t>
            </a:r>
            <a:endParaRPr sz="2800">
              <a:latin typeface="Times New Roman"/>
              <a:cs typeface="Times New Roman"/>
            </a:endParaRPr>
          </a:p>
          <a:p>
            <a:pPr marL="2048510" lvl="1" indent="-207645">
              <a:lnSpc>
                <a:spcPct val="100000"/>
              </a:lnSpc>
              <a:spcBef>
                <a:spcPts val="670"/>
              </a:spcBef>
              <a:buChar char="-"/>
              <a:tabLst>
                <a:tab pos="2049145" algn="l"/>
              </a:tabLst>
            </a:pPr>
            <a:r>
              <a:rPr sz="2800" spc="-5" dirty="0">
                <a:solidFill>
                  <a:srgbClr val="132767"/>
                </a:solidFill>
                <a:latin typeface="Times New Roman"/>
                <a:cs typeface="Times New Roman"/>
              </a:rPr>
              <a:t>Gọi tiếp</a:t>
            </a:r>
            <a:r>
              <a:rPr sz="2800" spc="-25" dirty="0">
                <a:solidFill>
                  <a:srgbClr val="132767"/>
                </a:solidFill>
                <a:latin typeface="Times New Roman"/>
                <a:cs typeface="Times New Roman"/>
              </a:rPr>
              <a:t> </a:t>
            </a:r>
            <a:r>
              <a:rPr sz="2800" b="1" dirty="0">
                <a:solidFill>
                  <a:srgbClr val="132767"/>
                </a:solidFill>
                <a:latin typeface="Times New Roman"/>
                <a:cs typeface="Times New Roman"/>
              </a:rPr>
              <a:t>Bin(n/2).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45"/>
              </a:lnSpc>
            </a:pPr>
            <a:fld id="{81D60167-4931-47E6-BA6A-407CBD079E47}" type="slidenum">
              <a:rPr spc="-5" dirty="0"/>
              <a:t>19</a:t>
            </a:fld>
            <a:endParaRPr spc="-5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24882" y="1043432"/>
            <a:ext cx="1990089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MỤC</a:t>
            </a:r>
            <a:r>
              <a:rPr spc="-75" dirty="0"/>
              <a:t> </a:t>
            </a:r>
            <a:r>
              <a:rPr spc="-5" dirty="0"/>
              <a:t>TIÊU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57200" y="1436369"/>
            <a:ext cx="9144000" cy="979169"/>
            <a:chOff x="457200" y="1436369"/>
            <a:chExt cx="9144000" cy="979169"/>
          </a:xfrm>
        </p:grpSpPr>
        <p:sp>
          <p:nvSpPr>
            <p:cNvPr id="4" name="object 4"/>
            <p:cNvSpPr/>
            <p:nvPr/>
          </p:nvSpPr>
          <p:spPr>
            <a:xfrm>
              <a:off x="457200" y="1436369"/>
              <a:ext cx="9144000" cy="979169"/>
            </a:xfrm>
            <a:custGeom>
              <a:avLst/>
              <a:gdLst/>
              <a:ahLst/>
              <a:cxnLst/>
              <a:rect l="l" t="t" r="r" b="b"/>
              <a:pathLst>
                <a:path w="9144000" h="979169">
                  <a:moveTo>
                    <a:pt x="9144000" y="979169"/>
                  </a:moveTo>
                  <a:lnTo>
                    <a:pt x="9144000" y="0"/>
                  </a:lnTo>
                  <a:lnTo>
                    <a:pt x="0" y="0"/>
                  </a:lnTo>
                  <a:lnTo>
                    <a:pt x="0" y="979170"/>
                  </a:lnTo>
                  <a:lnTo>
                    <a:pt x="9144000" y="97916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7200" y="1436369"/>
              <a:ext cx="9143999" cy="138683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2000" y="1436369"/>
              <a:ext cx="8839200" cy="16383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7200" y="1572005"/>
              <a:ext cx="9144000" cy="76200"/>
            </a:xfrm>
            <a:prstGeom prst="rect">
              <a:avLst/>
            </a:prstGeom>
          </p:spPr>
        </p:pic>
      </p:grpSp>
      <p:sp>
        <p:nvSpPr>
          <p:cNvPr id="8" name="object 8"/>
          <p:cNvSpPr/>
          <p:nvPr/>
        </p:nvSpPr>
        <p:spPr>
          <a:xfrm>
            <a:off x="457200" y="3394709"/>
            <a:ext cx="9144000" cy="2937510"/>
          </a:xfrm>
          <a:custGeom>
            <a:avLst/>
            <a:gdLst/>
            <a:ahLst/>
            <a:cxnLst/>
            <a:rect l="l" t="t" r="r" b="b"/>
            <a:pathLst>
              <a:path w="9144000" h="2937510">
                <a:moveTo>
                  <a:pt x="9144000" y="0"/>
                </a:moveTo>
                <a:lnTo>
                  <a:pt x="0" y="0"/>
                </a:lnTo>
                <a:lnTo>
                  <a:pt x="0" y="979170"/>
                </a:lnTo>
                <a:lnTo>
                  <a:pt x="0" y="1958340"/>
                </a:lnTo>
                <a:lnTo>
                  <a:pt x="0" y="2937510"/>
                </a:lnTo>
                <a:lnTo>
                  <a:pt x="9144000" y="2937510"/>
                </a:lnTo>
                <a:lnTo>
                  <a:pt x="9144000" y="1958340"/>
                </a:lnTo>
                <a:lnTo>
                  <a:pt x="9144000" y="979170"/>
                </a:lnTo>
                <a:lnTo>
                  <a:pt x="9144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840739" y="1690674"/>
            <a:ext cx="8072120" cy="5060950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770"/>
              </a:spcBef>
            </a:pPr>
            <a:r>
              <a:rPr sz="2800" spc="65" dirty="0">
                <a:solidFill>
                  <a:srgbClr val="184BB2"/>
                </a:solidFill>
                <a:latin typeface="Wingdings"/>
                <a:cs typeface="Wingdings"/>
              </a:rPr>
              <a:t></a:t>
            </a:r>
            <a:r>
              <a:rPr sz="2800" b="1" spc="65" dirty="0">
                <a:solidFill>
                  <a:srgbClr val="132767"/>
                </a:solidFill>
                <a:latin typeface="Arial"/>
                <a:cs typeface="Arial"/>
              </a:rPr>
              <a:t>Về </a:t>
            </a:r>
            <a:r>
              <a:rPr sz="2800" b="1" dirty="0">
                <a:solidFill>
                  <a:srgbClr val="132767"/>
                </a:solidFill>
                <a:latin typeface="Arial"/>
                <a:cs typeface="Arial"/>
              </a:rPr>
              <a:t>kiến</a:t>
            </a:r>
            <a:r>
              <a:rPr sz="2800" b="1" spc="-80" dirty="0">
                <a:solidFill>
                  <a:srgbClr val="132767"/>
                </a:solidFill>
                <a:latin typeface="Arial"/>
                <a:cs typeface="Arial"/>
              </a:rPr>
              <a:t> </a:t>
            </a:r>
            <a:r>
              <a:rPr sz="2800" b="1" spc="-5" dirty="0">
                <a:solidFill>
                  <a:srgbClr val="132767"/>
                </a:solidFill>
                <a:latin typeface="Arial"/>
                <a:cs typeface="Arial"/>
              </a:rPr>
              <a:t>thức</a:t>
            </a:r>
            <a:endParaRPr sz="2800">
              <a:latin typeface="Arial"/>
              <a:cs typeface="Arial"/>
            </a:endParaRPr>
          </a:p>
          <a:p>
            <a:pPr marL="354965" marR="5715" indent="51435" algn="just">
              <a:lnSpc>
                <a:spcPct val="100000"/>
              </a:lnSpc>
              <a:spcBef>
                <a:spcPts val="670"/>
              </a:spcBef>
            </a:pPr>
            <a:r>
              <a:rPr sz="2800" spc="-5" dirty="0">
                <a:solidFill>
                  <a:srgbClr val="132767"/>
                </a:solidFill>
                <a:latin typeface="Arial"/>
                <a:cs typeface="Arial"/>
              </a:rPr>
              <a:t>Cung </a:t>
            </a:r>
            <a:r>
              <a:rPr sz="2800" dirty="0">
                <a:solidFill>
                  <a:srgbClr val="132767"/>
                </a:solidFill>
                <a:latin typeface="Arial"/>
                <a:cs typeface="Arial"/>
              </a:rPr>
              <a:t>cấp những ý </a:t>
            </a:r>
            <a:r>
              <a:rPr sz="2800" spc="-5" dirty="0">
                <a:solidFill>
                  <a:srgbClr val="132767"/>
                </a:solidFill>
                <a:latin typeface="Arial"/>
                <a:cs typeface="Arial"/>
              </a:rPr>
              <a:t>tưởng cơ bản về </a:t>
            </a:r>
            <a:r>
              <a:rPr sz="2800" dirty="0">
                <a:solidFill>
                  <a:srgbClr val="132767"/>
                </a:solidFill>
                <a:latin typeface="Arial"/>
                <a:cs typeface="Arial"/>
              </a:rPr>
              <a:t>phương  pháp chia để </a:t>
            </a:r>
            <a:r>
              <a:rPr sz="2800" spc="-5" dirty="0">
                <a:solidFill>
                  <a:srgbClr val="132767"/>
                </a:solidFill>
                <a:latin typeface="Arial"/>
                <a:cs typeface="Arial"/>
              </a:rPr>
              <a:t>trị, </a:t>
            </a:r>
            <a:r>
              <a:rPr sz="2800" dirty="0">
                <a:solidFill>
                  <a:srgbClr val="132767"/>
                </a:solidFill>
                <a:latin typeface="Arial"/>
                <a:cs typeface="Arial"/>
              </a:rPr>
              <a:t>modul hóa </a:t>
            </a:r>
            <a:r>
              <a:rPr sz="2800" spc="-5" dirty="0">
                <a:solidFill>
                  <a:srgbClr val="132767"/>
                </a:solidFill>
                <a:latin typeface="Arial"/>
                <a:cs typeface="Arial"/>
              </a:rPr>
              <a:t>chương </a:t>
            </a:r>
            <a:r>
              <a:rPr sz="2800" dirty="0">
                <a:solidFill>
                  <a:srgbClr val="132767"/>
                </a:solidFill>
                <a:latin typeface="Arial"/>
                <a:cs typeface="Arial"/>
              </a:rPr>
              <a:t>trình</a:t>
            </a:r>
            <a:r>
              <a:rPr sz="2800" spc="650" dirty="0">
                <a:solidFill>
                  <a:srgbClr val="132767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132767"/>
                </a:solidFill>
                <a:latin typeface="Arial"/>
                <a:cs typeface="Arial"/>
              </a:rPr>
              <a:t>và  cách giải quyết công việc </a:t>
            </a:r>
            <a:r>
              <a:rPr sz="2800" spc="-5" dirty="0">
                <a:solidFill>
                  <a:srgbClr val="132767"/>
                </a:solidFill>
                <a:latin typeface="Arial"/>
                <a:cs typeface="Arial"/>
              </a:rPr>
              <a:t>dưới </a:t>
            </a:r>
            <a:r>
              <a:rPr sz="2800" dirty="0">
                <a:solidFill>
                  <a:srgbClr val="132767"/>
                </a:solidFill>
                <a:latin typeface="Arial"/>
                <a:cs typeface="Arial"/>
              </a:rPr>
              <a:t>dạng hàm. </a:t>
            </a:r>
            <a:r>
              <a:rPr sz="2800" spc="-5" dirty="0">
                <a:solidFill>
                  <a:srgbClr val="132767"/>
                </a:solidFill>
                <a:latin typeface="Arial"/>
                <a:cs typeface="Arial"/>
              </a:rPr>
              <a:t>Cách  </a:t>
            </a:r>
            <a:r>
              <a:rPr sz="2800" dirty="0">
                <a:solidFill>
                  <a:srgbClr val="132767"/>
                </a:solidFill>
                <a:latin typeface="Arial"/>
                <a:cs typeface="Arial"/>
              </a:rPr>
              <a:t>thiết kế hàm, hàm đệ quy, biến toàn cục và </a:t>
            </a:r>
            <a:r>
              <a:rPr sz="2800" spc="-5" dirty="0">
                <a:solidFill>
                  <a:srgbClr val="132767"/>
                </a:solidFill>
                <a:latin typeface="Arial"/>
                <a:cs typeface="Arial"/>
              </a:rPr>
              <a:t>biến  </a:t>
            </a:r>
            <a:r>
              <a:rPr sz="2800" dirty="0">
                <a:solidFill>
                  <a:srgbClr val="132767"/>
                </a:solidFill>
                <a:latin typeface="Arial"/>
                <a:cs typeface="Arial"/>
              </a:rPr>
              <a:t>cục bộ</a:t>
            </a:r>
            <a:r>
              <a:rPr sz="2800" spc="-20" dirty="0">
                <a:solidFill>
                  <a:srgbClr val="132767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132767"/>
                </a:solidFill>
                <a:latin typeface="Arial"/>
                <a:cs typeface="Arial"/>
              </a:rPr>
              <a:t>…</a:t>
            </a:r>
            <a:endParaRPr sz="2800">
              <a:latin typeface="Arial"/>
              <a:cs typeface="Arial"/>
            </a:endParaRPr>
          </a:p>
          <a:p>
            <a:pPr marL="12700" algn="just">
              <a:lnSpc>
                <a:spcPct val="100000"/>
              </a:lnSpc>
              <a:spcBef>
                <a:spcPts val="675"/>
              </a:spcBef>
            </a:pPr>
            <a:r>
              <a:rPr sz="2800" spc="65" dirty="0">
                <a:solidFill>
                  <a:srgbClr val="184BB2"/>
                </a:solidFill>
                <a:latin typeface="Wingdings"/>
                <a:cs typeface="Wingdings"/>
              </a:rPr>
              <a:t></a:t>
            </a:r>
            <a:r>
              <a:rPr sz="2800" b="1" spc="65" dirty="0">
                <a:solidFill>
                  <a:srgbClr val="132767"/>
                </a:solidFill>
                <a:latin typeface="Arial"/>
                <a:cs typeface="Arial"/>
              </a:rPr>
              <a:t>Về </a:t>
            </a:r>
            <a:r>
              <a:rPr sz="2800" b="1" dirty="0">
                <a:solidFill>
                  <a:srgbClr val="132767"/>
                </a:solidFill>
                <a:latin typeface="Arial"/>
                <a:cs typeface="Arial"/>
              </a:rPr>
              <a:t>kỹ</a:t>
            </a:r>
            <a:r>
              <a:rPr sz="2800" b="1" spc="-80" dirty="0">
                <a:solidFill>
                  <a:srgbClr val="132767"/>
                </a:solidFill>
                <a:latin typeface="Arial"/>
                <a:cs typeface="Arial"/>
              </a:rPr>
              <a:t> </a:t>
            </a:r>
            <a:r>
              <a:rPr sz="2800" b="1" spc="-5" dirty="0">
                <a:solidFill>
                  <a:srgbClr val="132767"/>
                </a:solidFill>
                <a:latin typeface="Arial"/>
                <a:cs typeface="Arial"/>
              </a:rPr>
              <a:t>năng</a:t>
            </a:r>
            <a:endParaRPr sz="2800">
              <a:latin typeface="Arial"/>
              <a:cs typeface="Arial"/>
            </a:endParaRPr>
          </a:p>
          <a:p>
            <a:pPr marL="354965" marR="5080" algn="just">
              <a:lnSpc>
                <a:spcPct val="100000"/>
              </a:lnSpc>
              <a:spcBef>
                <a:spcPts val="670"/>
              </a:spcBef>
            </a:pPr>
            <a:r>
              <a:rPr sz="2800" spc="-5" dirty="0">
                <a:solidFill>
                  <a:srgbClr val="132767"/>
                </a:solidFill>
                <a:latin typeface="Arial"/>
                <a:cs typeface="Arial"/>
              </a:rPr>
              <a:t>Sau </a:t>
            </a:r>
            <a:r>
              <a:rPr sz="2800" dirty="0">
                <a:solidFill>
                  <a:srgbClr val="132767"/>
                </a:solidFill>
                <a:latin typeface="Arial"/>
                <a:cs typeface="Arial"/>
              </a:rPr>
              <a:t>khi học xong, người học </a:t>
            </a:r>
            <a:r>
              <a:rPr sz="2800" spc="-5" dirty="0">
                <a:solidFill>
                  <a:srgbClr val="132767"/>
                </a:solidFill>
                <a:latin typeface="Arial"/>
                <a:cs typeface="Arial"/>
              </a:rPr>
              <a:t>có thể </a:t>
            </a:r>
            <a:r>
              <a:rPr sz="2800" dirty="0">
                <a:solidFill>
                  <a:srgbClr val="132767"/>
                </a:solidFill>
                <a:latin typeface="Arial"/>
                <a:cs typeface="Arial"/>
              </a:rPr>
              <a:t>vận dụng </a:t>
            </a:r>
            <a:r>
              <a:rPr sz="2800" spc="5" dirty="0">
                <a:solidFill>
                  <a:srgbClr val="132767"/>
                </a:solidFill>
                <a:latin typeface="Arial"/>
                <a:cs typeface="Arial"/>
              </a:rPr>
              <a:t>để  </a:t>
            </a:r>
            <a:r>
              <a:rPr sz="2800" spc="-5" dirty="0">
                <a:solidFill>
                  <a:srgbClr val="132767"/>
                </a:solidFill>
                <a:latin typeface="Arial"/>
                <a:cs typeface="Arial"/>
              </a:rPr>
              <a:t>phân </a:t>
            </a:r>
            <a:r>
              <a:rPr sz="2800" dirty="0">
                <a:solidFill>
                  <a:srgbClr val="132767"/>
                </a:solidFill>
                <a:latin typeface="Arial"/>
                <a:cs typeface="Arial"/>
              </a:rPr>
              <a:t>tích một </a:t>
            </a:r>
            <a:r>
              <a:rPr sz="2800" spc="-5" dirty="0">
                <a:solidFill>
                  <a:srgbClr val="132767"/>
                </a:solidFill>
                <a:latin typeface="Arial"/>
                <a:cs typeface="Arial"/>
              </a:rPr>
              <a:t>bài </a:t>
            </a:r>
            <a:r>
              <a:rPr sz="2800" dirty="0">
                <a:solidFill>
                  <a:srgbClr val="132767"/>
                </a:solidFill>
                <a:latin typeface="Arial"/>
                <a:cs typeface="Arial"/>
              </a:rPr>
              <a:t>toán thành các bài toán con  nhỏ </a:t>
            </a:r>
            <a:r>
              <a:rPr sz="2800" spc="-5" dirty="0">
                <a:solidFill>
                  <a:srgbClr val="132767"/>
                </a:solidFill>
                <a:latin typeface="Arial"/>
                <a:cs typeface="Arial"/>
              </a:rPr>
              <a:t>hơn </a:t>
            </a:r>
            <a:r>
              <a:rPr sz="2800" dirty="0">
                <a:solidFill>
                  <a:srgbClr val="132767"/>
                </a:solidFill>
                <a:latin typeface="Arial"/>
                <a:cs typeface="Arial"/>
              </a:rPr>
              <a:t>và viết </a:t>
            </a:r>
            <a:r>
              <a:rPr sz="2800" spc="-5" dirty="0">
                <a:solidFill>
                  <a:srgbClr val="132767"/>
                </a:solidFill>
                <a:latin typeface="Arial"/>
                <a:cs typeface="Arial"/>
              </a:rPr>
              <a:t>dưới </a:t>
            </a:r>
            <a:r>
              <a:rPr sz="2800" dirty="0">
                <a:solidFill>
                  <a:srgbClr val="132767"/>
                </a:solidFill>
                <a:latin typeface="Arial"/>
                <a:cs typeface="Arial"/>
              </a:rPr>
              <a:t>dạng hàm, biết </a:t>
            </a:r>
            <a:r>
              <a:rPr sz="2800" spc="-5" dirty="0">
                <a:solidFill>
                  <a:srgbClr val="132767"/>
                </a:solidFill>
                <a:latin typeface="Arial"/>
                <a:cs typeface="Arial"/>
              </a:rPr>
              <a:t>cách </a:t>
            </a:r>
            <a:r>
              <a:rPr sz="2800" dirty="0">
                <a:solidFill>
                  <a:srgbClr val="132767"/>
                </a:solidFill>
                <a:latin typeface="Arial"/>
                <a:cs typeface="Arial"/>
              </a:rPr>
              <a:t>cài  đặt hàm đệ</a:t>
            </a:r>
            <a:r>
              <a:rPr sz="2800" spc="-10" dirty="0">
                <a:solidFill>
                  <a:srgbClr val="132767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132767"/>
                </a:solidFill>
                <a:latin typeface="Arial"/>
                <a:cs typeface="Arial"/>
              </a:rPr>
              <a:t>qui.</a:t>
            </a:r>
            <a:endParaRPr sz="2800">
              <a:latin typeface="Arial"/>
              <a:cs typeface="Arial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45"/>
              </a:lnSpc>
            </a:pPr>
            <a:fld id="{81D60167-4931-47E6-BA6A-407CBD079E47}" type="slidenum">
              <a:rPr spc="-5" dirty="0"/>
              <a:t>2</a:t>
            </a:fld>
            <a:endParaRPr spc="-5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6035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THIẾT KẾ HÀM ĐỆ</a:t>
            </a:r>
            <a:r>
              <a:rPr spc="-45" dirty="0"/>
              <a:t> </a:t>
            </a:r>
            <a:r>
              <a:rPr spc="-5" dirty="0"/>
              <a:t>QUY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57200" y="1436369"/>
            <a:ext cx="9144000" cy="1958339"/>
            <a:chOff x="457200" y="1436369"/>
            <a:chExt cx="9144000" cy="1958339"/>
          </a:xfrm>
        </p:grpSpPr>
        <p:sp>
          <p:nvSpPr>
            <p:cNvPr id="4" name="object 4"/>
            <p:cNvSpPr/>
            <p:nvPr/>
          </p:nvSpPr>
          <p:spPr>
            <a:xfrm>
              <a:off x="457200" y="1436369"/>
              <a:ext cx="9144000" cy="979169"/>
            </a:xfrm>
            <a:custGeom>
              <a:avLst/>
              <a:gdLst/>
              <a:ahLst/>
              <a:cxnLst/>
              <a:rect l="l" t="t" r="r" b="b"/>
              <a:pathLst>
                <a:path w="9144000" h="979169">
                  <a:moveTo>
                    <a:pt x="9144000" y="979169"/>
                  </a:moveTo>
                  <a:lnTo>
                    <a:pt x="9144000" y="0"/>
                  </a:lnTo>
                  <a:lnTo>
                    <a:pt x="0" y="0"/>
                  </a:lnTo>
                  <a:lnTo>
                    <a:pt x="0" y="979170"/>
                  </a:lnTo>
                  <a:lnTo>
                    <a:pt x="9144000" y="97916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7200" y="1436369"/>
              <a:ext cx="9143999" cy="138683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2000" y="1436369"/>
              <a:ext cx="8839200" cy="16383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7200" y="1572005"/>
              <a:ext cx="9144000" cy="76200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6419850" y="2450591"/>
              <a:ext cx="9525" cy="944244"/>
            </a:xfrm>
            <a:custGeom>
              <a:avLst/>
              <a:gdLst/>
              <a:ahLst/>
              <a:cxnLst/>
              <a:rect l="l" t="t" r="r" b="b"/>
              <a:pathLst>
                <a:path w="9525" h="944245">
                  <a:moveTo>
                    <a:pt x="9144" y="944117"/>
                  </a:moveTo>
                  <a:lnTo>
                    <a:pt x="9144" y="0"/>
                  </a:lnTo>
                  <a:lnTo>
                    <a:pt x="0" y="0"/>
                  </a:lnTo>
                  <a:lnTo>
                    <a:pt x="0" y="944117"/>
                  </a:lnTo>
                  <a:lnTo>
                    <a:pt x="9144" y="944117"/>
                  </a:lnTo>
                  <a:close/>
                </a:path>
              </a:pathLst>
            </a:custGeom>
            <a:solidFill>
              <a:srgbClr val="1CA0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471415" y="2831591"/>
              <a:ext cx="1371600" cy="563245"/>
            </a:xfrm>
            <a:custGeom>
              <a:avLst/>
              <a:gdLst/>
              <a:ahLst/>
              <a:cxnLst/>
              <a:rect l="l" t="t" r="r" b="b"/>
              <a:pathLst>
                <a:path w="1371600" h="563245">
                  <a:moveTo>
                    <a:pt x="1371600" y="342900"/>
                  </a:moveTo>
                  <a:lnTo>
                    <a:pt x="1360549" y="281168"/>
                  </a:lnTo>
                  <a:lnTo>
                    <a:pt x="1328689" y="223106"/>
                  </a:lnTo>
                  <a:lnTo>
                    <a:pt x="1277958" y="169672"/>
                  </a:lnTo>
                  <a:lnTo>
                    <a:pt x="1246122" y="144990"/>
                  </a:lnTo>
                  <a:lnTo>
                    <a:pt x="1210294" y="121825"/>
                  </a:lnTo>
                  <a:lnTo>
                    <a:pt x="1170717" y="100298"/>
                  </a:lnTo>
                  <a:lnTo>
                    <a:pt x="1127634" y="80527"/>
                  </a:lnTo>
                  <a:lnTo>
                    <a:pt x="1081287" y="62633"/>
                  </a:lnTo>
                  <a:lnTo>
                    <a:pt x="1031917" y="46735"/>
                  </a:lnTo>
                  <a:lnTo>
                    <a:pt x="979767" y="32955"/>
                  </a:lnTo>
                  <a:lnTo>
                    <a:pt x="925080" y="21411"/>
                  </a:lnTo>
                  <a:lnTo>
                    <a:pt x="868097" y="12223"/>
                  </a:lnTo>
                  <a:lnTo>
                    <a:pt x="809062" y="5512"/>
                  </a:lnTo>
                  <a:lnTo>
                    <a:pt x="748215" y="1398"/>
                  </a:lnTo>
                  <a:lnTo>
                    <a:pt x="685800" y="0"/>
                  </a:lnTo>
                  <a:lnTo>
                    <a:pt x="623384" y="1398"/>
                  </a:lnTo>
                  <a:lnTo>
                    <a:pt x="562537" y="5512"/>
                  </a:lnTo>
                  <a:lnTo>
                    <a:pt x="503502" y="12223"/>
                  </a:lnTo>
                  <a:lnTo>
                    <a:pt x="446519" y="21411"/>
                  </a:lnTo>
                  <a:lnTo>
                    <a:pt x="391832" y="32955"/>
                  </a:lnTo>
                  <a:lnTo>
                    <a:pt x="339682" y="46736"/>
                  </a:lnTo>
                  <a:lnTo>
                    <a:pt x="290312" y="62633"/>
                  </a:lnTo>
                  <a:lnTo>
                    <a:pt x="243965" y="80527"/>
                  </a:lnTo>
                  <a:lnTo>
                    <a:pt x="200882" y="100298"/>
                  </a:lnTo>
                  <a:lnTo>
                    <a:pt x="161305" y="121825"/>
                  </a:lnTo>
                  <a:lnTo>
                    <a:pt x="125477" y="144990"/>
                  </a:lnTo>
                  <a:lnTo>
                    <a:pt x="93641" y="169672"/>
                  </a:lnTo>
                  <a:lnTo>
                    <a:pt x="42910" y="223106"/>
                  </a:lnTo>
                  <a:lnTo>
                    <a:pt x="11050" y="281168"/>
                  </a:lnTo>
                  <a:lnTo>
                    <a:pt x="0" y="342900"/>
                  </a:lnTo>
                  <a:lnTo>
                    <a:pt x="2803" y="374051"/>
                  </a:lnTo>
                  <a:lnTo>
                    <a:pt x="24500" y="433916"/>
                  </a:lnTo>
                  <a:lnTo>
                    <a:pt x="66038" y="489718"/>
                  </a:lnTo>
                  <a:lnTo>
                    <a:pt x="125477" y="540477"/>
                  </a:lnTo>
                  <a:lnTo>
                    <a:pt x="160467" y="563118"/>
                  </a:lnTo>
                  <a:lnTo>
                    <a:pt x="1211132" y="563118"/>
                  </a:lnTo>
                  <a:lnTo>
                    <a:pt x="1246122" y="540477"/>
                  </a:lnTo>
                  <a:lnTo>
                    <a:pt x="1277958" y="515789"/>
                  </a:lnTo>
                  <a:lnTo>
                    <a:pt x="1328689" y="462386"/>
                  </a:lnTo>
                  <a:lnTo>
                    <a:pt x="1360549" y="404430"/>
                  </a:lnTo>
                  <a:lnTo>
                    <a:pt x="1371600" y="342900"/>
                  </a:lnTo>
                  <a:close/>
                </a:path>
              </a:pathLst>
            </a:custGeom>
            <a:solidFill>
              <a:srgbClr val="22A2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458461" y="2818637"/>
              <a:ext cx="1397635" cy="576580"/>
            </a:xfrm>
            <a:custGeom>
              <a:avLst/>
              <a:gdLst/>
              <a:ahLst/>
              <a:cxnLst/>
              <a:rect l="l" t="t" r="r" b="b"/>
              <a:pathLst>
                <a:path w="1397635" h="576579">
                  <a:moveTo>
                    <a:pt x="826" y="349835"/>
                  </a:moveTo>
                  <a:lnTo>
                    <a:pt x="0" y="351282"/>
                  </a:lnTo>
                  <a:lnTo>
                    <a:pt x="0" y="355854"/>
                  </a:lnTo>
                  <a:lnTo>
                    <a:pt x="826" y="349835"/>
                  </a:lnTo>
                  <a:close/>
                </a:path>
                <a:path w="1397635" h="576579">
                  <a:moveTo>
                    <a:pt x="22098" y="346710"/>
                  </a:moveTo>
                  <a:lnTo>
                    <a:pt x="18287" y="342900"/>
                  </a:lnTo>
                  <a:lnTo>
                    <a:pt x="12953" y="342138"/>
                  </a:lnTo>
                  <a:lnTo>
                    <a:pt x="7620" y="344424"/>
                  </a:lnTo>
                  <a:lnTo>
                    <a:pt x="3048" y="345948"/>
                  </a:lnTo>
                  <a:lnTo>
                    <a:pt x="826" y="349835"/>
                  </a:lnTo>
                  <a:lnTo>
                    <a:pt x="0" y="355854"/>
                  </a:lnTo>
                  <a:lnTo>
                    <a:pt x="22098" y="346710"/>
                  </a:lnTo>
                  <a:close/>
                </a:path>
                <a:path w="1397635" h="576579">
                  <a:moveTo>
                    <a:pt x="22098" y="356799"/>
                  </a:moveTo>
                  <a:lnTo>
                    <a:pt x="22098" y="346710"/>
                  </a:lnTo>
                  <a:lnTo>
                    <a:pt x="0" y="355854"/>
                  </a:lnTo>
                  <a:lnTo>
                    <a:pt x="3810" y="382257"/>
                  </a:lnTo>
                  <a:lnTo>
                    <a:pt x="3810" y="364998"/>
                  </a:lnTo>
                  <a:lnTo>
                    <a:pt x="22098" y="356799"/>
                  </a:lnTo>
                  <a:close/>
                </a:path>
                <a:path w="1397635" h="576579">
                  <a:moveTo>
                    <a:pt x="707898" y="25695"/>
                  </a:moveTo>
                  <a:lnTo>
                    <a:pt x="707898" y="3810"/>
                  </a:lnTo>
                  <a:lnTo>
                    <a:pt x="698753" y="0"/>
                  </a:lnTo>
                  <a:lnTo>
                    <a:pt x="650509" y="977"/>
                  </a:lnTo>
                  <a:lnTo>
                    <a:pt x="601027" y="3675"/>
                  </a:lnTo>
                  <a:lnTo>
                    <a:pt x="550692" y="8221"/>
                  </a:lnTo>
                  <a:lnTo>
                    <a:pt x="499888" y="14748"/>
                  </a:lnTo>
                  <a:lnTo>
                    <a:pt x="449000" y="23386"/>
                  </a:lnTo>
                  <a:lnTo>
                    <a:pt x="398411" y="34266"/>
                  </a:lnTo>
                  <a:lnTo>
                    <a:pt x="348506" y="47517"/>
                  </a:lnTo>
                  <a:lnTo>
                    <a:pt x="299669" y="63271"/>
                  </a:lnTo>
                  <a:lnTo>
                    <a:pt x="252283" y="81658"/>
                  </a:lnTo>
                  <a:lnTo>
                    <a:pt x="206734" y="102809"/>
                  </a:lnTo>
                  <a:lnTo>
                    <a:pt x="163406" y="126854"/>
                  </a:lnTo>
                  <a:lnTo>
                    <a:pt x="122682" y="153924"/>
                  </a:lnTo>
                  <a:lnTo>
                    <a:pt x="84836" y="185248"/>
                  </a:lnTo>
                  <a:lnTo>
                    <a:pt x="51403" y="221283"/>
                  </a:lnTo>
                  <a:lnTo>
                    <a:pt x="24625" y="261848"/>
                  </a:lnTo>
                  <a:lnTo>
                    <a:pt x="6743" y="306765"/>
                  </a:lnTo>
                  <a:lnTo>
                    <a:pt x="826" y="349835"/>
                  </a:lnTo>
                  <a:lnTo>
                    <a:pt x="3048" y="345948"/>
                  </a:lnTo>
                  <a:lnTo>
                    <a:pt x="7620" y="344424"/>
                  </a:lnTo>
                  <a:lnTo>
                    <a:pt x="12953" y="342138"/>
                  </a:lnTo>
                  <a:lnTo>
                    <a:pt x="18287" y="342900"/>
                  </a:lnTo>
                  <a:lnTo>
                    <a:pt x="22098" y="346710"/>
                  </a:lnTo>
                  <a:lnTo>
                    <a:pt x="22098" y="356799"/>
                  </a:lnTo>
                  <a:lnTo>
                    <a:pt x="25908" y="355092"/>
                  </a:lnTo>
                  <a:lnTo>
                    <a:pt x="25961" y="355508"/>
                  </a:lnTo>
                  <a:lnTo>
                    <a:pt x="32317" y="314632"/>
                  </a:lnTo>
                  <a:lnTo>
                    <a:pt x="46526" y="276583"/>
                  </a:lnTo>
                  <a:lnTo>
                    <a:pt x="67756" y="241614"/>
                  </a:lnTo>
                  <a:lnTo>
                    <a:pt x="95226" y="209636"/>
                  </a:lnTo>
                  <a:lnTo>
                    <a:pt x="128159" y="180557"/>
                  </a:lnTo>
                  <a:lnTo>
                    <a:pt x="165774" y="154288"/>
                  </a:lnTo>
                  <a:lnTo>
                    <a:pt x="207292" y="130736"/>
                  </a:lnTo>
                  <a:lnTo>
                    <a:pt x="251935" y="109812"/>
                  </a:lnTo>
                  <a:lnTo>
                    <a:pt x="298923" y="91425"/>
                  </a:lnTo>
                  <a:lnTo>
                    <a:pt x="347476" y="75485"/>
                  </a:lnTo>
                  <a:lnTo>
                    <a:pt x="396815" y="61899"/>
                  </a:lnTo>
                  <a:lnTo>
                    <a:pt x="446162" y="50579"/>
                  </a:lnTo>
                  <a:lnTo>
                    <a:pt x="494736" y="41434"/>
                  </a:lnTo>
                  <a:lnTo>
                    <a:pt x="541759" y="34371"/>
                  </a:lnTo>
                  <a:lnTo>
                    <a:pt x="586452" y="29302"/>
                  </a:lnTo>
                  <a:lnTo>
                    <a:pt x="628035" y="26135"/>
                  </a:lnTo>
                  <a:lnTo>
                    <a:pt x="665728" y="24780"/>
                  </a:lnTo>
                  <a:lnTo>
                    <a:pt x="689610" y="25044"/>
                  </a:lnTo>
                  <a:lnTo>
                    <a:pt x="689610" y="22098"/>
                  </a:lnTo>
                  <a:lnTo>
                    <a:pt x="698753" y="25146"/>
                  </a:lnTo>
                  <a:lnTo>
                    <a:pt x="698753" y="25908"/>
                  </a:lnTo>
                  <a:lnTo>
                    <a:pt x="707898" y="25695"/>
                  </a:lnTo>
                  <a:close/>
                </a:path>
                <a:path w="1397635" h="576579">
                  <a:moveTo>
                    <a:pt x="25961" y="355508"/>
                  </a:moveTo>
                  <a:lnTo>
                    <a:pt x="25908" y="355092"/>
                  </a:lnTo>
                  <a:lnTo>
                    <a:pt x="3810" y="364998"/>
                  </a:lnTo>
                  <a:lnTo>
                    <a:pt x="7620" y="368046"/>
                  </a:lnTo>
                  <a:lnTo>
                    <a:pt x="12953" y="369570"/>
                  </a:lnTo>
                  <a:lnTo>
                    <a:pt x="17525" y="367284"/>
                  </a:lnTo>
                  <a:lnTo>
                    <a:pt x="22098" y="365760"/>
                  </a:lnTo>
                  <a:lnTo>
                    <a:pt x="25908" y="361188"/>
                  </a:lnTo>
                  <a:lnTo>
                    <a:pt x="25908" y="355854"/>
                  </a:lnTo>
                  <a:lnTo>
                    <a:pt x="25961" y="355508"/>
                  </a:lnTo>
                  <a:close/>
                </a:path>
                <a:path w="1397635" h="576579">
                  <a:moveTo>
                    <a:pt x="199753" y="576072"/>
                  </a:moveTo>
                  <a:lnTo>
                    <a:pt x="137160" y="537210"/>
                  </a:lnTo>
                  <a:lnTo>
                    <a:pt x="103263" y="508790"/>
                  </a:lnTo>
                  <a:lnTo>
                    <a:pt x="72736" y="476286"/>
                  </a:lnTo>
                  <a:lnTo>
                    <a:pt x="48031" y="439780"/>
                  </a:lnTo>
                  <a:lnTo>
                    <a:pt x="31604" y="399355"/>
                  </a:lnTo>
                  <a:lnTo>
                    <a:pt x="25961" y="355508"/>
                  </a:lnTo>
                  <a:lnTo>
                    <a:pt x="25908" y="355854"/>
                  </a:lnTo>
                  <a:lnTo>
                    <a:pt x="25908" y="361188"/>
                  </a:lnTo>
                  <a:lnTo>
                    <a:pt x="22098" y="365760"/>
                  </a:lnTo>
                  <a:lnTo>
                    <a:pt x="17525" y="367284"/>
                  </a:lnTo>
                  <a:lnTo>
                    <a:pt x="12953" y="369570"/>
                  </a:lnTo>
                  <a:lnTo>
                    <a:pt x="7620" y="368046"/>
                  </a:lnTo>
                  <a:lnTo>
                    <a:pt x="3810" y="364998"/>
                  </a:lnTo>
                  <a:lnTo>
                    <a:pt x="3810" y="382257"/>
                  </a:lnTo>
                  <a:lnTo>
                    <a:pt x="19298" y="437052"/>
                  </a:lnTo>
                  <a:lnTo>
                    <a:pt x="38995" y="473103"/>
                  </a:lnTo>
                  <a:lnTo>
                    <a:pt x="64512" y="506237"/>
                  </a:lnTo>
                  <a:lnTo>
                    <a:pt x="95226" y="536566"/>
                  </a:lnTo>
                  <a:lnTo>
                    <a:pt x="130382" y="564099"/>
                  </a:lnTo>
                  <a:lnTo>
                    <a:pt x="149151" y="576072"/>
                  </a:lnTo>
                  <a:lnTo>
                    <a:pt x="199753" y="576072"/>
                  </a:lnTo>
                  <a:close/>
                </a:path>
                <a:path w="1397635" h="576579">
                  <a:moveTo>
                    <a:pt x="698753" y="25146"/>
                  </a:moveTo>
                  <a:lnTo>
                    <a:pt x="689610" y="22098"/>
                  </a:lnTo>
                  <a:lnTo>
                    <a:pt x="691896" y="24384"/>
                  </a:lnTo>
                  <a:lnTo>
                    <a:pt x="693659" y="25089"/>
                  </a:lnTo>
                  <a:lnTo>
                    <a:pt x="698753" y="25146"/>
                  </a:lnTo>
                  <a:close/>
                </a:path>
                <a:path w="1397635" h="576579">
                  <a:moveTo>
                    <a:pt x="693659" y="25089"/>
                  </a:moveTo>
                  <a:lnTo>
                    <a:pt x="691896" y="24384"/>
                  </a:lnTo>
                  <a:lnTo>
                    <a:pt x="689610" y="22098"/>
                  </a:lnTo>
                  <a:lnTo>
                    <a:pt x="689610" y="25044"/>
                  </a:lnTo>
                  <a:lnTo>
                    <a:pt x="693659" y="25089"/>
                  </a:lnTo>
                  <a:close/>
                </a:path>
                <a:path w="1397635" h="576579">
                  <a:moveTo>
                    <a:pt x="698753" y="25908"/>
                  </a:moveTo>
                  <a:lnTo>
                    <a:pt x="698753" y="25146"/>
                  </a:lnTo>
                  <a:lnTo>
                    <a:pt x="693659" y="25089"/>
                  </a:lnTo>
                  <a:lnTo>
                    <a:pt x="695705" y="25908"/>
                  </a:lnTo>
                  <a:lnTo>
                    <a:pt x="698753" y="25908"/>
                  </a:lnTo>
                  <a:close/>
                </a:path>
                <a:path w="1397635" h="576579">
                  <a:moveTo>
                    <a:pt x="707898" y="3810"/>
                  </a:moveTo>
                  <a:lnTo>
                    <a:pt x="705612" y="1524"/>
                  </a:lnTo>
                  <a:lnTo>
                    <a:pt x="701978" y="70"/>
                  </a:lnTo>
                  <a:lnTo>
                    <a:pt x="698753" y="0"/>
                  </a:lnTo>
                  <a:lnTo>
                    <a:pt x="707898" y="3810"/>
                  </a:lnTo>
                  <a:close/>
                </a:path>
                <a:path w="1397635" h="576579">
                  <a:moveTo>
                    <a:pt x="1396943" y="351677"/>
                  </a:moveTo>
                  <a:lnTo>
                    <a:pt x="1390885" y="306827"/>
                  </a:lnTo>
                  <a:lnTo>
                    <a:pt x="1373061" y="261815"/>
                  </a:lnTo>
                  <a:lnTo>
                    <a:pt x="1346281" y="221124"/>
                  </a:lnTo>
                  <a:lnTo>
                    <a:pt x="1312788" y="185058"/>
                  </a:lnTo>
                  <a:lnTo>
                    <a:pt x="1274826" y="153924"/>
                  </a:lnTo>
                  <a:lnTo>
                    <a:pt x="1234098" y="126856"/>
                  </a:lnTo>
                  <a:lnTo>
                    <a:pt x="1190766" y="102826"/>
                  </a:lnTo>
                  <a:lnTo>
                    <a:pt x="1145215" y="81701"/>
                  </a:lnTo>
                  <a:lnTo>
                    <a:pt x="1097827" y="63344"/>
                  </a:lnTo>
                  <a:lnTo>
                    <a:pt x="1048988" y="47622"/>
                  </a:lnTo>
                  <a:lnTo>
                    <a:pt x="999082" y="34399"/>
                  </a:lnTo>
                  <a:lnTo>
                    <a:pt x="948492" y="23541"/>
                  </a:lnTo>
                  <a:lnTo>
                    <a:pt x="897604" y="14912"/>
                  </a:lnTo>
                  <a:lnTo>
                    <a:pt x="846802" y="8379"/>
                  </a:lnTo>
                  <a:lnTo>
                    <a:pt x="796470" y="3805"/>
                  </a:lnTo>
                  <a:lnTo>
                    <a:pt x="746993" y="1057"/>
                  </a:lnTo>
                  <a:lnTo>
                    <a:pt x="701978" y="70"/>
                  </a:lnTo>
                  <a:lnTo>
                    <a:pt x="705612" y="1524"/>
                  </a:lnTo>
                  <a:lnTo>
                    <a:pt x="707898" y="3810"/>
                  </a:lnTo>
                  <a:lnTo>
                    <a:pt x="707898" y="25695"/>
                  </a:lnTo>
                  <a:lnTo>
                    <a:pt x="731452" y="25147"/>
                  </a:lnTo>
                  <a:lnTo>
                    <a:pt x="768928" y="26215"/>
                  </a:lnTo>
                  <a:lnTo>
                    <a:pt x="810388" y="29189"/>
                  </a:lnTo>
                  <a:lnTo>
                    <a:pt x="855041" y="34149"/>
                  </a:lnTo>
                  <a:lnTo>
                    <a:pt x="902093" y="41172"/>
                  </a:lnTo>
                  <a:lnTo>
                    <a:pt x="950753" y="50337"/>
                  </a:lnTo>
                  <a:lnTo>
                    <a:pt x="1000227" y="61721"/>
                  </a:lnTo>
                  <a:lnTo>
                    <a:pt x="1049724" y="75404"/>
                  </a:lnTo>
                  <a:lnTo>
                    <a:pt x="1098451" y="91463"/>
                  </a:lnTo>
                  <a:lnTo>
                    <a:pt x="1145616" y="109977"/>
                  </a:lnTo>
                  <a:lnTo>
                    <a:pt x="1190426" y="131024"/>
                  </a:lnTo>
                  <a:lnTo>
                    <a:pt x="1232089" y="154683"/>
                  </a:lnTo>
                  <a:lnTo>
                    <a:pt x="1269812" y="181031"/>
                  </a:lnTo>
                  <a:lnTo>
                    <a:pt x="1302803" y="210146"/>
                  </a:lnTo>
                  <a:lnTo>
                    <a:pt x="1330270" y="242108"/>
                  </a:lnTo>
                  <a:lnTo>
                    <a:pt x="1351420" y="276995"/>
                  </a:lnTo>
                  <a:lnTo>
                    <a:pt x="1365460" y="314884"/>
                  </a:lnTo>
                  <a:lnTo>
                    <a:pt x="1371600" y="355854"/>
                  </a:lnTo>
                  <a:lnTo>
                    <a:pt x="1384553" y="368808"/>
                  </a:lnTo>
                  <a:lnTo>
                    <a:pt x="1384553" y="342900"/>
                  </a:lnTo>
                  <a:lnTo>
                    <a:pt x="1388364" y="342900"/>
                  </a:lnTo>
                  <a:lnTo>
                    <a:pt x="1391412" y="344424"/>
                  </a:lnTo>
                  <a:lnTo>
                    <a:pt x="1393698" y="346710"/>
                  </a:lnTo>
                  <a:lnTo>
                    <a:pt x="1395984" y="349758"/>
                  </a:lnTo>
                  <a:lnTo>
                    <a:pt x="1396943" y="351677"/>
                  </a:lnTo>
                  <a:close/>
                </a:path>
                <a:path w="1397635" h="576579">
                  <a:moveTo>
                    <a:pt x="1397508" y="355854"/>
                  </a:moveTo>
                  <a:lnTo>
                    <a:pt x="1384553" y="342900"/>
                  </a:lnTo>
                  <a:lnTo>
                    <a:pt x="1384553" y="368808"/>
                  </a:lnTo>
                  <a:lnTo>
                    <a:pt x="1377696" y="368808"/>
                  </a:lnTo>
                  <a:lnTo>
                    <a:pt x="1372362" y="362712"/>
                  </a:lnTo>
                  <a:lnTo>
                    <a:pt x="1371600" y="355854"/>
                  </a:lnTo>
                  <a:lnTo>
                    <a:pt x="1366247" y="398935"/>
                  </a:lnTo>
                  <a:lnTo>
                    <a:pt x="1349416" y="439857"/>
                  </a:lnTo>
                  <a:lnTo>
                    <a:pt x="1324060" y="477374"/>
                  </a:lnTo>
                  <a:lnTo>
                    <a:pt x="1293132" y="510240"/>
                  </a:lnTo>
                  <a:lnTo>
                    <a:pt x="1259586" y="537210"/>
                  </a:lnTo>
                  <a:lnTo>
                    <a:pt x="1220954" y="563184"/>
                  </a:lnTo>
                  <a:lnTo>
                    <a:pt x="1197733" y="576072"/>
                  </a:lnTo>
                  <a:lnTo>
                    <a:pt x="1248686" y="576072"/>
                  </a:lnTo>
                  <a:lnTo>
                    <a:pt x="1302426" y="536669"/>
                  </a:lnTo>
                  <a:lnTo>
                    <a:pt x="1333092" y="506357"/>
                  </a:lnTo>
                  <a:lnTo>
                    <a:pt x="1358591" y="473206"/>
                  </a:lnTo>
                  <a:lnTo>
                    <a:pt x="1378265" y="437130"/>
                  </a:lnTo>
                  <a:lnTo>
                    <a:pt x="1391456" y="398042"/>
                  </a:lnTo>
                  <a:lnTo>
                    <a:pt x="1397508" y="355854"/>
                  </a:lnTo>
                  <a:close/>
                </a:path>
                <a:path w="1397635" h="576579">
                  <a:moveTo>
                    <a:pt x="1384553" y="368808"/>
                  </a:moveTo>
                  <a:lnTo>
                    <a:pt x="1371600" y="355854"/>
                  </a:lnTo>
                  <a:lnTo>
                    <a:pt x="1372362" y="362712"/>
                  </a:lnTo>
                  <a:lnTo>
                    <a:pt x="1377696" y="368808"/>
                  </a:lnTo>
                  <a:lnTo>
                    <a:pt x="1384553" y="368808"/>
                  </a:lnTo>
                  <a:close/>
                </a:path>
                <a:path w="1397635" h="576579">
                  <a:moveTo>
                    <a:pt x="1397508" y="355854"/>
                  </a:moveTo>
                  <a:lnTo>
                    <a:pt x="1388364" y="342900"/>
                  </a:lnTo>
                  <a:lnTo>
                    <a:pt x="1384553" y="342900"/>
                  </a:lnTo>
                  <a:lnTo>
                    <a:pt x="1397508" y="355854"/>
                  </a:lnTo>
                  <a:close/>
                </a:path>
                <a:path w="1397635" h="576579">
                  <a:moveTo>
                    <a:pt x="1397508" y="355854"/>
                  </a:moveTo>
                  <a:lnTo>
                    <a:pt x="1397508" y="352806"/>
                  </a:lnTo>
                  <a:lnTo>
                    <a:pt x="1396943" y="351677"/>
                  </a:lnTo>
                  <a:lnTo>
                    <a:pt x="1397508" y="355854"/>
                  </a:lnTo>
                  <a:close/>
                </a:path>
              </a:pathLst>
            </a:custGeom>
            <a:solidFill>
              <a:srgbClr val="1676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846826" y="2903219"/>
              <a:ext cx="1304925" cy="491490"/>
            </a:xfrm>
            <a:custGeom>
              <a:avLst/>
              <a:gdLst/>
              <a:ahLst/>
              <a:cxnLst/>
              <a:rect l="l" t="t" r="r" b="b"/>
              <a:pathLst>
                <a:path w="1304925" h="491489">
                  <a:moveTo>
                    <a:pt x="1304544" y="4572"/>
                  </a:moveTo>
                  <a:lnTo>
                    <a:pt x="1299972" y="4572"/>
                  </a:lnTo>
                  <a:lnTo>
                    <a:pt x="1299972" y="0"/>
                  </a:lnTo>
                  <a:lnTo>
                    <a:pt x="0" y="0"/>
                  </a:lnTo>
                  <a:lnTo>
                    <a:pt x="0" y="9144"/>
                  </a:lnTo>
                  <a:lnTo>
                    <a:pt x="1294638" y="9144"/>
                  </a:lnTo>
                  <a:lnTo>
                    <a:pt x="1294638" y="491490"/>
                  </a:lnTo>
                  <a:lnTo>
                    <a:pt x="1304544" y="491490"/>
                  </a:lnTo>
                  <a:lnTo>
                    <a:pt x="1304544" y="4572"/>
                  </a:lnTo>
                  <a:close/>
                </a:path>
              </a:pathLst>
            </a:custGeom>
            <a:solidFill>
              <a:srgbClr val="1CA0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5925565" y="2551429"/>
            <a:ext cx="9169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34060" algn="l"/>
              </a:tabLst>
            </a:pPr>
            <a:r>
              <a:rPr sz="2400" spc="-5" dirty="0">
                <a:solidFill>
                  <a:srgbClr val="132767"/>
                </a:solidFill>
                <a:latin typeface="Arial"/>
                <a:cs typeface="Arial"/>
              </a:rPr>
              <a:t>1</a:t>
            </a:r>
            <a:r>
              <a:rPr sz="2400" dirty="0">
                <a:solidFill>
                  <a:srgbClr val="132767"/>
                </a:solidFill>
                <a:latin typeface="Arial"/>
                <a:cs typeface="Arial"/>
              </a:rPr>
              <a:t>3	2</a:t>
            </a:r>
            <a:endParaRPr sz="24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069584" y="3008629"/>
            <a:ext cx="14947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89915" algn="l"/>
                <a:tab pos="1311910" algn="l"/>
              </a:tabLst>
            </a:pPr>
            <a:r>
              <a:rPr sz="2400" dirty="0">
                <a:solidFill>
                  <a:srgbClr val="132767"/>
                </a:solidFill>
                <a:latin typeface="Arial"/>
                <a:cs typeface="Arial"/>
              </a:rPr>
              <a:t>1	6	2</a:t>
            </a:r>
            <a:endParaRPr sz="24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5843015" y="3364991"/>
            <a:ext cx="125730" cy="29845"/>
          </a:xfrm>
          <a:custGeom>
            <a:avLst/>
            <a:gdLst/>
            <a:ahLst/>
            <a:cxnLst/>
            <a:rect l="l" t="t" r="r" b="b"/>
            <a:pathLst>
              <a:path w="125729" h="29845">
                <a:moveTo>
                  <a:pt x="125674" y="29717"/>
                </a:moveTo>
                <a:lnTo>
                  <a:pt x="0" y="0"/>
                </a:lnTo>
                <a:lnTo>
                  <a:pt x="8564" y="29718"/>
                </a:lnTo>
                <a:lnTo>
                  <a:pt x="60198" y="29717"/>
                </a:lnTo>
                <a:lnTo>
                  <a:pt x="60198" y="28193"/>
                </a:lnTo>
                <a:lnTo>
                  <a:pt x="67818" y="20573"/>
                </a:lnTo>
                <a:lnTo>
                  <a:pt x="77404" y="29717"/>
                </a:lnTo>
                <a:lnTo>
                  <a:pt x="125674" y="29717"/>
                </a:lnTo>
                <a:close/>
              </a:path>
              <a:path w="125729" h="29845">
                <a:moveTo>
                  <a:pt x="77404" y="29717"/>
                </a:moveTo>
                <a:lnTo>
                  <a:pt x="67818" y="20573"/>
                </a:lnTo>
                <a:lnTo>
                  <a:pt x="60198" y="28193"/>
                </a:lnTo>
                <a:lnTo>
                  <a:pt x="61796" y="29717"/>
                </a:lnTo>
                <a:lnTo>
                  <a:pt x="77404" y="29717"/>
                </a:lnTo>
                <a:close/>
              </a:path>
              <a:path w="125729" h="29845">
                <a:moveTo>
                  <a:pt x="61796" y="29717"/>
                </a:moveTo>
                <a:lnTo>
                  <a:pt x="60198" y="28193"/>
                </a:lnTo>
                <a:lnTo>
                  <a:pt x="60198" y="29717"/>
                </a:lnTo>
                <a:lnTo>
                  <a:pt x="61796" y="29717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4690364" y="2892044"/>
            <a:ext cx="90551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b="1" spc="-185" dirty="0">
                <a:solidFill>
                  <a:srgbClr val="132767"/>
                </a:solidFill>
                <a:latin typeface="Arial"/>
                <a:cs typeface="Arial"/>
              </a:rPr>
              <a:t>1</a:t>
            </a:r>
            <a:r>
              <a:rPr sz="3200" b="1" spc="-10" dirty="0">
                <a:solidFill>
                  <a:srgbClr val="132767"/>
                </a:solidFill>
                <a:latin typeface="Arial"/>
                <a:cs typeface="Arial"/>
              </a:rPr>
              <a:t>101</a:t>
            </a:r>
            <a:endParaRPr sz="32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201166" y="2353310"/>
            <a:ext cx="3218815" cy="2159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10" dirty="0">
                <a:solidFill>
                  <a:srgbClr val="FF0000"/>
                </a:solidFill>
                <a:latin typeface="Courier New"/>
                <a:cs typeface="Courier New"/>
              </a:rPr>
              <a:t>void Bin(int</a:t>
            </a:r>
            <a:r>
              <a:rPr sz="2800" b="1" spc="-80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2800" b="1" spc="-5" dirty="0">
                <a:solidFill>
                  <a:srgbClr val="FF0000"/>
                </a:solidFill>
                <a:latin typeface="Courier New"/>
                <a:cs typeface="Courier New"/>
              </a:rPr>
              <a:t>n)</a:t>
            </a:r>
            <a:endParaRPr sz="28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2800" b="1" dirty="0">
                <a:solidFill>
                  <a:srgbClr val="FF0000"/>
                </a:solidFill>
                <a:latin typeface="Courier New"/>
                <a:cs typeface="Courier New"/>
              </a:rPr>
              <a:t>{</a:t>
            </a:r>
            <a:endParaRPr sz="2800">
              <a:latin typeface="Courier New"/>
              <a:cs typeface="Courier New"/>
            </a:endParaRPr>
          </a:p>
          <a:p>
            <a:pPr marL="438150">
              <a:lnSpc>
                <a:spcPct val="100000"/>
              </a:lnSpc>
            </a:pPr>
            <a:r>
              <a:rPr sz="2800" b="1" spc="-5" dirty="0">
                <a:solidFill>
                  <a:srgbClr val="FF0000"/>
                </a:solidFill>
                <a:latin typeface="Courier New"/>
                <a:cs typeface="Courier New"/>
              </a:rPr>
              <a:t>if</a:t>
            </a:r>
            <a:r>
              <a:rPr sz="2800" b="1" spc="-25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2800" b="1" spc="-10" dirty="0">
                <a:solidFill>
                  <a:srgbClr val="FF0000"/>
                </a:solidFill>
                <a:latin typeface="Courier New"/>
                <a:cs typeface="Courier New"/>
              </a:rPr>
              <a:t>(n&gt;0)</a:t>
            </a:r>
            <a:endParaRPr sz="2800">
              <a:latin typeface="Courier New"/>
              <a:cs typeface="Courier New"/>
            </a:endParaRPr>
          </a:p>
          <a:p>
            <a:pPr marL="438150">
              <a:lnSpc>
                <a:spcPct val="100000"/>
              </a:lnSpc>
            </a:pPr>
            <a:r>
              <a:rPr sz="2800" b="1" dirty="0">
                <a:solidFill>
                  <a:srgbClr val="FF0000"/>
                </a:solidFill>
                <a:latin typeface="Courier New"/>
                <a:cs typeface="Courier New"/>
              </a:rPr>
              <a:t>{</a:t>
            </a:r>
            <a:endParaRPr sz="2800">
              <a:latin typeface="Courier New"/>
              <a:cs typeface="Courier New"/>
            </a:endParaRPr>
          </a:p>
          <a:p>
            <a:pPr marL="566420">
              <a:lnSpc>
                <a:spcPct val="100000"/>
              </a:lnSpc>
            </a:pPr>
            <a:r>
              <a:rPr sz="2800" b="1" spc="-5" dirty="0">
                <a:solidFill>
                  <a:srgbClr val="FF0000"/>
                </a:solidFill>
                <a:latin typeface="Courier New"/>
                <a:cs typeface="Courier New"/>
              </a:rPr>
              <a:t>Bin(n/2);</a:t>
            </a:r>
            <a:endParaRPr sz="2800">
              <a:latin typeface="Courier New"/>
              <a:cs typeface="Courier New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4607613" y="3394709"/>
            <a:ext cx="3906520" cy="979169"/>
            <a:chOff x="4607613" y="3394709"/>
            <a:chExt cx="3906520" cy="979169"/>
          </a:xfrm>
        </p:grpSpPr>
        <p:sp>
          <p:nvSpPr>
            <p:cNvPr id="18" name="object 18"/>
            <p:cNvSpPr/>
            <p:nvPr/>
          </p:nvSpPr>
          <p:spPr>
            <a:xfrm>
              <a:off x="4631883" y="3394709"/>
              <a:ext cx="1050925" cy="123189"/>
            </a:xfrm>
            <a:custGeom>
              <a:avLst/>
              <a:gdLst/>
              <a:ahLst/>
              <a:cxnLst/>
              <a:rect l="l" t="t" r="r" b="b"/>
              <a:pathLst>
                <a:path w="1050925" h="123189">
                  <a:moveTo>
                    <a:pt x="1050665" y="0"/>
                  </a:moveTo>
                  <a:lnTo>
                    <a:pt x="0" y="0"/>
                  </a:lnTo>
                  <a:lnTo>
                    <a:pt x="40414" y="22098"/>
                  </a:lnTo>
                  <a:lnTo>
                    <a:pt x="83498" y="41903"/>
                  </a:lnTo>
                  <a:lnTo>
                    <a:pt x="129845" y="59837"/>
                  </a:lnTo>
                  <a:lnTo>
                    <a:pt x="179215" y="75776"/>
                  </a:lnTo>
                  <a:lnTo>
                    <a:pt x="231364" y="89599"/>
                  </a:lnTo>
                  <a:lnTo>
                    <a:pt x="286052" y="101182"/>
                  </a:lnTo>
                  <a:lnTo>
                    <a:pt x="343034" y="110405"/>
                  </a:lnTo>
                  <a:lnTo>
                    <a:pt x="402070" y="117144"/>
                  </a:lnTo>
                  <a:lnTo>
                    <a:pt x="462917" y="121277"/>
                  </a:lnTo>
                  <a:lnTo>
                    <a:pt x="525332" y="122682"/>
                  </a:lnTo>
                  <a:lnTo>
                    <a:pt x="587748" y="121277"/>
                  </a:lnTo>
                  <a:lnTo>
                    <a:pt x="648594" y="117144"/>
                  </a:lnTo>
                  <a:lnTo>
                    <a:pt x="707630" y="110405"/>
                  </a:lnTo>
                  <a:lnTo>
                    <a:pt x="764613" y="101182"/>
                  </a:lnTo>
                  <a:lnTo>
                    <a:pt x="819300" y="89599"/>
                  </a:lnTo>
                  <a:lnTo>
                    <a:pt x="871450" y="75776"/>
                  </a:lnTo>
                  <a:lnTo>
                    <a:pt x="920819" y="59837"/>
                  </a:lnTo>
                  <a:lnTo>
                    <a:pt x="967167" y="41903"/>
                  </a:lnTo>
                  <a:lnTo>
                    <a:pt x="1010250" y="22098"/>
                  </a:lnTo>
                  <a:lnTo>
                    <a:pt x="1050665" y="0"/>
                  </a:lnTo>
                  <a:close/>
                </a:path>
              </a:pathLst>
            </a:custGeom>
            <a:solidFill>
              <a:srgbClr val="22A2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4607613" y="3394709"/>
              <a:ext cx="1099820" cy="136525"/>
            </a:xfrm>
            <a:custGeom>
              <a:avLst/>
              <a:gdLst/>
              <a:ahLst/>
              <a:cxnLst/>
              <a:rect l="l" t="t" r="r" b="b"/>
              <a:pathLst>
                <a:path w="1099820" h="136525">
                  <a:moveTo>
                    <a:pt x="549602" y="109728"/>
                  </a:moveTo>
                  <a:lnTo>
                    <a:pt x="503016" y="108999"/>
                  </a:lnTo>
                  <a:lnTo>
                    <a:pt x="455006" y="106523"/>
                  </a:lnTo>
                  <a:lnTo>
                    <a:pt x="405989" y="102187"/>
                  </a:lnTo>
                  <a:lnTo>
                    <a:pt x="356379" y="95882"/>
                  </a:lnTo>
                  <a:lnTo>
                    <a:pt x="306591" y="87494"/>
                  </a:lnTo>
                  <a:lnTo>
                    <a:pt x="257042" y="76914"/>
                  </a:lnTo>
                  <a:lnTo>
                    <a:pt x="208146" y="64029"/>
                  </a:lnTo>
                  <a:lnTo>
                    <a:pt x="160319" y="48728"/>
                  </a:lnTo>
                  <a:lnTo>
                    <a:pt x="113976" y="30900"/>
                  </a:lnTo>
                  <a:lnTo>
                    <a:pt x="69533" y="10433"/>
                  </a:lnTo>
                  <a:lnTo>
                    <a:pt x="50601" y="0"/>
                  </a:lnTo>
                  <a:lnTo>
                    <a:pt x="0" y="0"/>
                  </a:lnTo>
                  <a:lnTo>
                    <a:pt x="62495" y="35254"/>
                  </a:lnTo>
                  <a:lnTo>
                    <a:pt x="107257" y="55093"/>
                  </a:lnTo>
                  <a:lnTo>
                    <a:pt x="153896" y="72532"/>
                  </a:lnTo>
                  <a:lnTo>
                    <a:pt x="201753" y="87656"/>
                  </a:lnTo>
                  <a:lnTo>
                    <a:pt x="250172" y="100551"/>
                  </a:lnTo>
                  <a:lnTo>
                    <a:pt x="298496" y="111304"/>
                  </a:lnTo>
                  <a:lnTo>
                    <a:pt x="346065" y="119999"/>
                  </a:lnTo>
                  <a:lnTo>
                    <a:pt x="392224" y="126724"/>
                  </a:lnTo>
                  <a:lnTo>
                    <a:pt x="436315" y="131564"/>
                  </a:lnTo>
                  <a:lnTo>
                    <a:pt x="477680" y="134605"/>
                  </a:lnTo>
                  <a:lnTo>
                    <a:pt x="515661" y="135934"/>
                  </a:lnTo>
                  <a:lnTo>
                    <a:pt x="536648" y="135749"/>
                  </a:lnTo>
                  <a:lnTo>
                    <a:pt x="536648" y="115824"/>
                  </a:lnTo>
                  <a:lnTo>
                    <a:pt x="542744" y="109728"/>
                  </a:lnTo>
                  <a:lnTo>
                    <a:pt x="549602" y="109728"/>
                  </a:lnTo>
                  <a:close/>
                </a:path>
                <a:path w="1099820" h="136525">
                  <a:moveTo>
                    <a:pt x="562556" y="129540"/>
                  </a:moveTo>
                  <a:lnTo>
                    <a:pt x="562556" y="115824"/>
                  </a:lnTo>
                  <a:lnTo>
                    <a:pt x="556460" y="109728"/>
                  </a:lnTo>
                  <a:lnTo>
                    <a:pt x="542744" y="109728"/>
                  </a:lnTo>
                  <a:lnTo>
                    <a:pt x="536648" y="115824"/>
                  </a:lnTo>
                  <a:lnTo>
                    <a:pt x="536648" y="129540"/>
                  </a:lnTo>
                  <a:lnTo>
                    <a:pt x="542744" y="135636"/>
                  </a:lnTo>
                  <a:lnTo>
                    <a:pt x="556460" y="135636"/>
                  </a:lnTo>
                  <a:lnTo>
                    <a:pt x="562556" y="129540"/>
                  </a:lnTo>
                  <a:close/>
                </a:path>
                <a:path w="1099820" h="136525">
                  <a:moveTo>
                    <a:pt x="549602" y="135636"/>
                  </a:moveTo>
                  <a:lnTo>
                    <a:pt x="542744" y="135636"/>
                  </a:lnTo>
                  <a:lnTo>
                    <a:pt x="536648" y="129540"/>
                  </a:lnTo>
                  <a:lnTo>
                    <a:pt x="536648" y="135749"/>
                  </a:lnTo>
                  <a:lnTo>
                    <a:pt x="549602" y="135636"/>
                  </a:lnTo>
                  <a:close/>
                </a:path>
                <a:path w="1099820" h="136525">
                  <a:moveTo>
                    <a:pt x="1099534" y="0"/>
                  </a:moveTo>
                  <a:lnTo>
                    <a:pt x="1048581" y="0"/>
                  </a:lnTo>
                  <a:lnTo>
                    <a:pt x="1030064" y="10277"/>
                  </a:lnTo>
                  <a:lnTo>
                    <a:pt x="985710" y="30734"/>
                  </a:lnTo>
                  <a:lnTo>
                    <a:pt x="939229" y="48584"/>
                  </a:lnTo>
                  <a:lnTo>
                    <a:pt x="891112" y="63929"/>
                  </a:lnTo>
                  <a:lnTo>
                    <a:pt x="841848" y="76871"/>
                  </a:lnTo>
                  <a:lnTo>
                    <a:pt x="791927" y="87511"/>
                  </a:lnTo>
                  <a:lnTo>
                    <a:pt x="741838" y="95949"/>
                  </a:lnTo>
                  <a:lnTo>
                    <a:pt x="692071" y="102289"/>
                  </a:lnTo>
                  <a:lnTo>
                    <a:pt x="643116" y="106631"/>
                  </a:lnTo>
                  <a:lnTo>
                    <a:pt x="595463" y="109077"/>
                  </a:lnTo>
                  <a:lnTo>
                    <a:pt x="549602" y="109728"/>
                  </a:lnTo>
                  <a:lnTo>
                    <a:pt x="556460" y="109728"/>
                  </a:lnTo>
                  <a:lnTo>
                    <a:pt x="562556" y="115824"/>
                  </a:lnTo>
                  <a:lnTo>
                    <a:pt x="562556" y="135747"/>
                  </a:lnTo>
                  <a:lnTo>
                    <a:pt x="583568" y="135929"/>
                  </a:lnTo>
                  <a:lnTo>
                    <a:pt x="662957" y="131567"/>
                  </a:lnTo>
                  <a:lnTo>
                    <a:pt x="707066" y="126737"/>
                  </a:lnTo>
                  <a:lnTo>
                    <a:pt x="753240" y="120026"/>
                  </a:lnTo>
                  <a:lnTo>
                    <a:pt x="800823" y="111346"/>
                  </a:lnTo>
                  <a:lnTo>
                    <a:pt x="849157" y="100611"/>
                  </a:lnTo>
                  <a:lnTo>
                    <a:pt x="897583" y="87732"/>
                  </a:lnTo>
                  <a:lnTo>
                    <a:pt x="945445" y="72625"/>
                  </a:lnTo>
                  <a:lnTo>
                    <a:pt x="992085" y="55200"/>
                  </a:lnTo>
                  <a:lnTo>
                    <a:pt x="1036846" y="35372"/>
                  </a:lnTo>
                  <a:lnTo>
                    <a:pt x="1079069" y="13054"/>
                  </a:lnTo>
                  <a:lnTo>
                    <a:pt x="1099534" y="0"/>
                  </a:lnTo>
                  <a:close/>
                </a:path>
                <a:path w="1099820" h="136525">
                  <a:moveTo>
                    <a:pt x="562556" y="135747"/>
                  </a:moveTo>
                  <a:lnTo>
                    <a:pt x="562556" y="129540"/>
                  </a:lnTo>
                  <a:lnTo>
                    <a:pt x="556460" y="135636"/>
                  </a:lnTo>
                  <a:lnTo>
                    <a:pt x="549602" y="135636"/>
                  </a:lnTo>
                  <a:lnTo>
                    <a:pt x="562556" y="135747"/>
                  </a:lnTo>
                  <a:close/>
                </a:path>
              </a:pathLst>
            </a:custGeom>
            <a:solidFill>
              <a:srgbClr val="1676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6419850" y="3394709"/>
              <a:ext cx="2094230" cy="979169"/>
            </a:xfrm>
            <a:custGeom>
              <a:avLst/>
              <a:gdLst/>
              <a:ahLst/>
              <a:cxnLst/>
              <a:rect l="l" t="t" r="r" b="b"/>
              <a:pathLst>
                <a:path w="2094229" h="979170">
                  <a:moveTo>
                    <a:pt x="2093976" y="727710"/>
                  </a:moveTo>
                  <a:lnTo>
                    <a:pt x="1397000" y="727710"/>
                  </a:lnTo>
                  <a:lnTo>
                    <a:pt x="1387475" y="373202"/>
                  </a:lnTo>
                  <a:lnTo>
                    <a:pt x="1387475" y="727710"/>
                  </a:lnTo>
                  <a:lnTo>
                    <a:pt x="731520" y="727710"/>
                  </a:lnTo>
                  <a:lnTo>
                    <a:pt x="731520" y="127254"/>
                  </a:lnTo>
                  <a:lnTo>
                    <a:pt x="1371714" y="127254"/>
                  </a:lnTo>
                  <a:lnTo>
                    <a:pt x="1387475" y="727710"/>
                  </a:lnTo>
                  <a:lnTo>
                    <a:pt x="1387475" y="373202"/>
                  </a:lnTo>
                  <a:lnTo>
                    <a:pt x="1380744" y="122682"/>
                  </a:lnTo>
                  <a:lnTo>
                    <a:pt x="1376172" y="122682"/>
                  </a:lnTo>
                  <a:lnTo>
                    <a:pt x="1376172" y="118110"/>
                  </a:lnTo>
                  <a:lnTo>
                    <a:pt x="731520" y="118110"/>
                  </a:lnTo>
                  <a:lnTo>
                    <a:pt x="731520" y="0"/>
                  </a:lnTo>
                  <a:lnTo>
                    <a:pt x="721614" y="0"/>
                  </a:lnTo>
                  <a:lnTo>
                    <a:pt x="721614" y="118110"/>
                  </a:lnTo>
                  <a:lnTo>
                    <a:pt x="9144" y="118110"/>
                  </a:lnTo>
                  <a:lnTo>
                    <a:pt x="9144" y="0"/>
                  </a:lnTo>
                  <a:lnTo>
                    <a:pt x="0" y="0"/>
                  </a:lnTo>
                  <a:lnTo>
                    <a:pt x="0" y="122682"/>
                  </a:lnTo>
                  <a:lnTo>
                    <a:pt x="4572" y="122682"/>
                  </a:lnTo>
                  <a:lnTo>
                    <a:pt x="4572" y="127254"/>
                  </a:lnTo>
                  <a:lnTo>
                    <a:pt x="721614" y="127254"/>
                  </a:lnTo>
                  <a:lnTo>
                    <a:pt x="721614" y="732282"/>
                  </a:lnTo>
                  <a:lnTo>
                    <a:pt x="726948" y="732282"/>
                  </a:lnTo>
                  <a:lnTo>
                    <a:pt x="726948" y="736854"/>
                  </a:lnTo>
                  <a:lnTo>
                    <a:pt x="1387716" y="736854"/>
                  </a:lnTo>
                  <a:lnTo>
                    <a:pt x="1394079" y="979170"/>
                  </a:lnTo>
                  <a:lnTo>
                    <a:pt x="1403756" y="979170"/>
                  </a:lnTo>
                  <a:lnTo>
                    <a:pt x="1397241" y="736854"/>
                  </a:lnTo>
                  <a:lnTo>
                    <a:pt x="2093976" y="736854"/>
                  </a:lnTo>
                  <a:lnTo>
                    <a:pt x="2093976" y="727710"/>
                  </a:lnTo>
                  <a:close/>
                </a:path>
              </a:pathLst>
            </a:custGeom>
            <a:solidFill>
              <a:srgbClr val="1CA0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6647180" y="3618229"/>
            <a:ext cx="16389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34695" algn="l"/>
                <a:tab pos="1456055" algn="l"/>
              </a:tabLst>
            </a:pPr>
            <a:r>
              <a:rPr sz="2400" dirty="0">
                <a:solidFill>
                  <a:srgbClr val="132767"/>
                </a:solidFill>
                <a:latin typeface="Arial"/>
                <a:cs typeface="Arial"/>
              </a:rPr>
              <a:t>0	3	2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457200" y="3394709"/>
            <a:ext cx="9144000" cy="1958339"/>
            <a:chOff x="457200" y="3394709"/>
            <a:chExt cx="9144000" cy="1958339"/>
          </a:xfrm>
        </p:grpSpPr>
        <p:sp>
          <p:nvSpPr>
            <p:cNvPr id="23" name="object 23"/>
            <p:cNvSpPr/>
            <p:nvPr/>
          </p:nvSpPr>
          <p:spPr>
            <a:xfrm>
              <a:off x="5851580" y="3394709"/>
              <a:ext cx="1095375" cy="979169"/>
            </a:xfrm>
            <a:custGeom>
              <a:avLst/>
              <a:gdLst/>
              <a:ahLst/>
              <a:cxnLst/>
              <a:rect l="l" t="t" r="r" b="b"/>
              <a:pathLst>
                <a:path w="1095375" h="979170">
                  <a:moveTo>
                    <a:pt x="63039" y="9351"/>
                  </a:moveTo>
                  <a:lnTo>
                    <a:pt x="53232" y="0"/>
                  </a:lnTo>
                  <a:lnTo>
                    <a:pt x="0" y="0"/>
                  </a:lnTo>
                  <a:lnTo>
                    <a:pt x="15057" y="52250"/>
                  </a:lnTo>
                  <a:lnTo>
                    <a:pt x="15057" y="36576"/>
                  </a:lnTo>
                  <a:lnTo>
                    <a:pt x="22677" y="28956"/>
                  </a:lnTo>
                  <a:lnTo>
                    <a:pt x="29535" y="35497"/>
                  </a:lnTo>
                  <a:lnTo>
                    <a:pt x="29535" y="21336"/>
                  </a:lnTo>
                  <a:lnTo>
                    <a:pt x="44013" y="6096"/>
                  </a:lnTo>
                  <a:lnTo>
                    <a:pt x="55572" y="17117"/>
                  </a:lnTo>
                  <a:lnTo>
                    <a:pt x="63039" y="9351"/>
                  </a:lnTo>
                  <a:close/>
                </a:path>
                <a:path w="1095375" h="979170">
                  <a:moveTo>
                    <a:pt x="33898" y="39658"/>
                  </a:moveTo>
                  <a:lnTo>
                    <a:pt x="22677" y="28956"/>
                  </a:lnTo>
                  <a:lnTo>
                    <a:pt x="15057" y="36576"/>
                  </a:lnTo>
                  <a:lnTo>
                    <a:pt x="29535" y="50380"/>
                  </a:lnTo>
                  <a:lnTo>
                    <a:pt x="29535" y="44196"/>
                  </a:lnTo>
                  <a:lnTo>
                    <a:pt x="33898" y="39658"/>
                  </a:lnTo>
                  <a:close/>
                </a:path>
                <a:path w="1095375" h="979170">
                  <a:moveTo>
                    <a:pt x="129548" y="229350"/>
                  </a:moveTo>
                  <a:lnTo>
                    <a:pt x="128595" y="216408"/>
                  </a:lnTo>
                  <a:lnTo>
                    <a:pt x="100210" y="117767"/>
                  </a:lnTo>
                  <a:lnTo>
                    <a:pt x="15057" y="36576"/>
                  </a:lnTo>
                  <a:lnTo>
                    <a:pt x="15057" y="52250"/>
                  </a:lnTo>
                  <a:lnTo>
                    <a:pt x="67635" y="234696"/>
                  </a:lnTo>
                  <a:lnTo>
                    <a:pt x="73398" y="245745"/>
                  </a:lnTo>
                  <a:lnTo>
                    <a:pt x="82875" y="253365"/>
                  </a:lnTo>
                  <a:lnTo>
                    <a:pt x="94639" y="256984"/>
                  </a:lnTo>
                  <a:lnTo>
                    <a:pt x="107259" y="256032"/>
                  </a:lnTo>
                  <a:lnTo>
                    <a:pt x="118308" y="250376"/>
                  </a:lnTo>
                  <a:lnTo>
                    <a:pt x="125928" y="241077"/>
                  </a:lnTo>
                  <a:lnTo>
                    <a:pt x="129548" y="229350"/>
                  </a:lnTo>
                  <a:close/>
                </a:path>
                <a:path w="1095375" h="979170">
                  <a:moveTo>
                    <a:pt x="55572" y="17117"/>
                  </a:moveTo>
                  <a:lnTo>
                    <a:pt x="44013" y="6096"/>
                  </a:lnTo>
                  <a:lnTo>
                    <a:pt x="29535" y="21336"/>
                  </a:lnTo>
                  <a:lnTo>
                    <a:pt x="41003" y="32269"/>
                  </a:lnTo>
                  <a:lnTo>
                    <a:pt x="55572" y="17117"/>
                  </a:lnTo>
                  <a:close/>
                </a:path>
                <a:path w="1095375" h="979170">
                  <a:moveTo>
                    <a:pt x="41003" y="32269"/>
                  </a:moveTo>
                  <a:lnTo>
                    <a:pt x="29535" y="21336"/>
                  </a:lnTo>
                  <a:lnTo>
                    <a:pt x="29535" y="35497"/>
                  </a:lnTo>
                  <a:lnTo>
                    <a:pt x="33898" y="39658"/>
                  </a:lnTo>
                  <a:lnTo>
                    <a:pt x="41003" y="32269"/>
                  </a:lnTo>
                  <a:close/>
                </a:path>
                <a:path w="1095375" h="979170">
                  <a:moveTo>
                    <a:pt x="41679" y="47081"/>
                  </a:moveTo>
                  <a:lnTo>
                    <a:pt x="33898" y="39658"/>
                  </a:lnTo>
                  <a:lnTo>
                    <a:pt x="29535" y="44196"/>
                  </a:lnTo>
                  <a:lnTo>
                    <a:pt x="41679" y="47081"/>
                  </a:lnTo>
                  <a:close/>
                </a:path>
                <a:path w="1095375" h="979170">
                  <a:moveTo>
                    <a:pt x="100210" y="117767"/>
                  </a:moveTo>
                  <a:lnTo>
                    <a:pt x="94317" y="97291"/>
                  </a:lnTo>
                  <a:lnTo>
                    <a:pt x="41679" y="47081"/>
                  </a:lnTo>
                  <a:lnTo>
                    <a:pt x="29535" y="44196"/>
                  </a:lnTo>
                  <a:lnTo>
                    <a:pt x="29535" y="50380"/>
                  </a:lnTo>
                  <a:lnTo>
                    <a:pt x="100210" y="117767"/>
                  </a:lnTo>
                  <a:close/>
                </a:path>
                <a:path w="1095375" h="979170">
                  <a:moveTo>
                    <a:pt x="61467" y="51782"/>
                  </a:moveTo>
                  <a:lnTo>
                    <a:pt x="41003" y="32269"/>
                  </a:lnTo>
                  <a:lnTo>
                    <a:pt x="33898" y="39658"/>
                  </a:lnTo>
                  <a:lnTo>
                    <a:pt x="41679" y="47081"/>
                  </a:lnTo>
                  <a:lnTo>
                    <a:pt x="61467" y="51782"/>
                  </a:lnTo>
                  <a:close/>
                </a:path>
                <a:path w="1095375" h="979170">
                  <a:moveTo>
                    <a:pt x="82671" y="56820"/>
                  </a:moveTo>
                  <a:lnTo>
                    <a:pt x="77172" y="37712"/>
                  </a:lnTo>
                  <a:lnTo>
                    <a:pt x="55572" y="17117"/>
                  </a:lnTo>
                  <a:lnTo>
                    <a:pt x="41003" y="32269"/>
                  </a:lnTo>
                  <a:lnTo>
                    <a:pt x="61467" y="51782"/>
                  </a:lnTo>
                  <a:lnTo>
                    <a:pt x="82671" y="56820"/>
                  </a:lnTo>
                  <a:close/>
                </a:path>
                <a:path w="1095375" h="979170">
                  <a:moveTo>
                    <a:pt x="94317" y="97291"/>
                  </a:moveTo>
                  <a:lnTo>
                    <a:pt x="88691" y="77740"/>
                  </a:lnTo>
                  <a:lnTo>
                    <a:pt x="61467" y="51782"/>
                  </a:lnTo>
                  <a:lnTo>
                    <a:pt x="41679" y="47081"/>
                  </a:lnTo>
                  <a:lnTo>
                    <a:pt x="94317" y="97291"/>
                  </a:lnTo>
                  <a:close/>
                </a:path>
                <a:path w="1095375" h="979170">
                  <a:moveTo>
                    <a:pt x="143578" y="71291"/>
                  </a:moveTo>
                  <a:lnTo>
                    <a:pt x="68839" y="0"/>
                  </a:lnTo>
                  <a:lnTo>
                    <a:pt x="53232" y="0"/>
                  </a:lnTo>
                  <a:lnTo>
                    <a:pt x="63039" y="9351"/>
                  </a:lnTo>
                  <a:lnTo>
                    <a:pt x="67635" y="4572"/>
                  </a:lnTo>
                  <a:lnTo>
                    <a:pt x="71269" y="17198"/>
                  </a:lnTo>
                  <a:lnTo>
                    <a:pt x="122831" y="66361"/>
                  </a:lnTo>
                  <a:lnTo>
                    <a:pt x="143578" y="71291"/>
                  </a:lnTo>
                  <a:close/>
                </a:path>
                <a:path w="1095375" h="979170">
                  <a:moveTo>
                    <a:pt x="77172" y="37712"/>
                  </a:moveTo>
                  <a:lnTo>
                    <a:pt x="71269" y="17198"/>
                  </a:lnTo>
                  <a:lnTo>
                    <a:pt x="63039" y="9351"/>
                  </a:lnTo>
                  <a:lnTo>
                    <a:pt x="55572" y="17117"/>
                  </a:lnTo>
                  <a:lnTo>
                    <a:pt x="77172" y="37712"/>
                  </a:lnTo>
                  <a:close/>
                </a:path>
                <a:path w="1095375" h="979170">
                  <a:moveTo>
                    <a:pt x="88691" y="77740"/>
                  </a:moveTo>
                  <a:lnTo>
                    <a:pt x="82671" y="56820"/>
                  </a:lnTo>
                  <a:lnTo>
                    <a:pt x="61467" y="51782"/>
                  </a:lnTo>
                  <a:lnTo>
                    <a:pt x="88691" y="77740"/>
                  </a:lnTo>
                  <a:close/>
                </a:path>
                <a:path w="1095375" h="979170">
                  <a:moveTo>
                    <a:pt x="71269" y="17198"/>
                  </a:moveTo>
                  <a:lnTo>
                    <a:pt x="67635" y="4572"/>
                  </a:lnTo>
                  <a:lnTo>
                    <a:pt x="63039" y="9351"/>
                  </a:lnTo>
                  <a:lnTo>
                    <a:pt x="71269" y="17198"/>
                  </a:lnTo>
                  <a:close/>
                </a:path>
                <a:path w="1095375" h="979170">
                  <a:moveTo>
                    <a:pt x="282793" y="59566"/>
                  </a:moveTo>
                  <a:lnTo>
                    <a:pt x="278423" y="48101"/>
                  </a:lnTo>
                  <a:lnTo>
                    <a:pt x="270196" y="39064"/>
                  </a:lnTo>
                  <a:lnTo>
                    <a:pt x="258897" y="33528"/>
                  </a:lnTo>
                  <a:lnTo>
                    <a:pt x="117110" y="0"/>
                  </a:lnTo>
                  <a:lnTo>
                    <a:pt x="68839" y="0"/>
                  </a:lnTo>
                  <a:lnTo>
                    <a:pt x="143578" y="71291"/>
                  </a:lnTo>
                  <a:lnTo>
                    <a:pt x="244419" y="95250"/>
                  </a:lnTo>
                  <a:lnTo>
                    <a:pt x="256909" y="95964"/>
                  </a:lnTo>
                  <a:lnTo>
                    <a:pt x="268327" y="91821"/>
                  </a:lnTo>
                  <a:lnTo>
                    <a:pt x="277316" y="83677"/>
                  </a:lnTo>
                  <a:lnTo>
                    <a:pt x="282519" y="72390"/>
                  </a:lnTo>
                  <a:lnTo>
                    <a:pt x="282793" y="59566"/>
                  </a:lnTo>
                  <a:close/>
                </a:path>
                <a:path w="1095375" h="979170">
                  <a:moveTo>
                    <a:pt x="122831" y="66361"/>
                  </a:moveTo>
                  <a:lnTo>
                    <a:pt x="71269" y="17198"/>
                  </a:lnTo>
                  <a:lnTo>
                    <a:pt x="77172" y="37712"/>
                  </a:lnTo>
                  <a:lnTo>
                    <a:pt x="102038" y="61421"/>
                  </a:lnTo>
                  <a:lnTo>
                    <a:pt x="122831" y="66361"/>
                  </a:lnTo>
                  <a:close/>
                </a:path>
                <a:path w="1095375" h="979170">
                  <a:moveTo>
                    <a:pt x="102038" y="61421"/>
                  </a:moveTo>
                  <a:lnTo>
                    <a:pt x="77172" y="37712"/>
                  </a:lnTo>
                  <a:lnTo>
                    <a:pt x="82671" y="56820"/>
                  </a:lnTo>
                  <a:lnTo>
                    <a:pt x="102038" y="61421"/>
                  </a:lnTo>
                  <a:close/>
                </a:path>
                <a:path w="1095375" h="979170">
                  <a:moveTo>
                    <a:pt x="1064554" y="979170"/>
                  </a:moveTo>
                  <a:lnTo>
                    <a:pt x="102038" y="61421"/>
                  </a:lnTo>
                  <a:lnTo>
                    <a:pt x="82671" y="56820"/>
                  </a:lnTo>
                  <a:lnTo>
                    <a:pt x="88691" y="77740"/>
                  </a:lnTo>
                  <a:lnTo>
                    <a:pt x="1034093" y="979170"/>
                  </a:lnTo>
                  <a:lnTo>
                    <a:pt x="1064554" y="979170"/>
                  </a:lnTo>
                  <a:close/>
                </a:path>
                <a:path w="1095375" h="979170">
                  <a:moveTo>
                    <a:pt x="1018837" y="979170"/>
                  </a:moveTo>
                  <a:lnTo>
                    <a:pt x="94317" y="97291"/>
                  </a:lnTo>
                  <a:lnTo>
                    <a:pt x="100210" y="117767"/>
                  </a:lnTo>
                  <a:lnTo>
                    <a:pt x="1003631" y="979170"/>
                  </a:lnTo>
                  <a:lnTo>
                    <a:pt x="1018837" y="979170"/>
                  </a:lnTo>
                  <a:close/>
                </a:path>
                <a:path w="1095375" h="979170">
                  <a:moveTo>
                    <a:pt x="1095355" y="979170"/>
                  </a:moveTo>
                  <a:lnTo>
                    <a:pt x="143578" y="71291"/>
                  </a:lnTo>
                  <a:lnTo>
                    <a:pt x="122831" y="66361"/>
                  </a:lnTo>
                  <a:lnTo>
                    <a:pt x="1080166" y="979170"/>
                  </a:lnTo>
                  <a:lnTo>
                    <a:pt x="1095355" y="97917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8481821" y="4114799"/>
              <a:ext cx="17145" cy="259079"/>
            </a:xfrm>
            <a:custGeom>
              <a:avLst/>
              <a:gdLst/>
              <a:ahLst/>
              <a:cxnLst/>
              <a:rect l="l" t="t" r="r" b="b"/>
              <a:pathLst>
                <a:path w="17145" h="259079">
                  <a:moveTo>
                    <a:pt x="16706" y="259079"/>
                  </a:moveTo>
                  <a:lnTo>
                    <a:pt x="9905" y="0"/>
                  </a:lnTo>
                  <a:lnTo>
                    <a:pt x="0" y="762"/>
                  </a:lnTo>
                  <a:lnTo>
                    <a:pt x="6780" y="259079"/>
                  </a:lnTo>
                  <a:lnTo>
                    <a:pt x="16706" y="259079"/>
                  </a:lnTo>
                  <a:close/>
                </a:path>
              </a:pathLst>
            </a:custGeom>
            <a:solidFill>
              <a:srgbClr val="1CA0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457200" y="4373879"/>
              <a:ext cx="9144000" cy="979169"/>
            </a:xfrm>
            <a:custGeom>
              <a:avLst/>
              <a:gdLst/>
              <a:ahLst/>
              <a:cxnLst/>
              <a:rect l="l" t="t" r="r" b="b"/>
              <a:pathLst>
                <a:path w="9144000" h="979170">
                  <a:moveTo>
                    <a:pt x="9144000" y="979170"/>
                  </a:moveTo>
                  <a:lnTo>
                    <a:pt x="9144000" y="0"/>
                  </a:lnTo>
                  <a:lnTo>
                    <a:pt x="0" y="0"/>
                  </a:lnTo>
                  <a:lnTo>
                    <a:pt x="0" y="979170"/>
                  </a:lnTo>
                  <a:lnTo>
                    <a:pt x="9144000" y="97917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1627139" y="4486910"/>
            <a:ext cx="2281555" cy="8794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0335">
              <a:lnSpc>
                <a:spcPct val="100000"/>
              </a:lnSpc>
              <a:spcBef>
                <a:spcPts val="100"/>
              </a:spcBef>
            </a:pPr>
            <a:r>
              <a:rPr sz="2800" b="1" spc="-10" dirty="0">
                <a:solidFill>
                  <a:srgbClr val="FF0000"/>
                </a:solidFill>
                <a:latin typeface="Courier New"/>
                <a:cs typeface="Courier New"/>
              </a:rPr>
              <a:t>cout&lt;&lt;n%2;</a:t>
            </a:r>
            <a:endParaRPr sz="28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2800" b="1" dirty="0">
                <a:solidFill>
                  <a:srgbClr val="FF0000"/>
                </a:solidFill>
                <a:latin typeface="Courier New"/>
                <a:cs typeface="Courier New"/>
              </a:rPr>
              <a:t>}</a:t>
            </a:r>
            <a:endParaRPr sz="2800">
              <a:latin typeface="Courier New"/>
              <a:cs typeface="Courier New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6855212" y="4373879"/>
            <a:ext cx="978535" cy="838200"/>
            <a:chOff x="6855212" y="4373879"/>
            <a:chExt cx="978535" cy="838200"/>
          </a:xfrm>
        </p:grpSpPr>
        <p:sp>
          <p:nvSpPr>
            <p:cNvPr id="28" name="object 28"/>
            <p:cNvSpPr/>
            <p:nvPr/>
          </p:nvSpPr>
          <p:spPr>
            <a:xfrm>
              <a:off x="7813933" y="4373879"/>
              <a:ext cx="19685" cy="363220"/>
            </a:xfrm>
            <a:custGeom>
              <a:avLst/>
              <a:gdLst/>
              <a:ahLst/>
              <a:cxnLst/>
              <a:rect l="l" t="t" r="r" b="b"/>
              <a:pathLst>
                <a:path w="19684" h="363220">
                  <a:moveTo>
                    <a:pt x="19427" y="362712"/>
                  </a:moveTo>
                  <a:lnTo>
                    <a:pt x="9679" y="0"/>
                  </a:lnTo>
                  <a:lnTo>
                    <a:pt x="0" y="0"/>
                  </a:lnTo>
                  <a:lnTo>
                    <a:pt x="9521" y="362712"/>
                  </a:lnTo>
                  <a:lnTo>
                    <a:pt x="19427" y="362712"/>
                  </a:lnTo>
                  <a:close/>
                </a:path>
              </a:pathLst>
            </a:custGeom>
            <a:solidFill>
              <a:srgbClr val="1CA0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6855212" y="4373879"/>
              <a:ext cx="922655" cy="838200"/>
            </a:xfrm>
            <a:custGeom>
              <a:avLst/>
              <a:gdLst/>
              <a:ahLst/>
              <a:cxnLst/>
              <a:rect l="l" t="t" r="r" b="b"/>
              <a:pathLst>
                <a:path w="922654" h="838200">
                  <a:moveTo>
                    <a:pt x="885945" y="830580"/>
                  </a:moveTo>
                  <a:lnTo>
                    <a:pt x="15205" y="0"/>
                  </a:lnTo>
                  <a:lnTo>
                    <a:pt x="0" y="0"/>
                  </a:lnTo>
                  <a:lnTo>
                    <a:pt x="879087" y="838200"/>
                  </a:lnTo>
                  <a:lnTo>
                    <a:pt x="885945" y="830580"/>
                  </a:lnTo>
                  <a:close/>
                </a:path>
                <a:path w="922654" h="838200">
                  <a:moveTo>
                    <a:pt x="908043" y="807720"/>
                  </a:moveTo>
                  <a:lnTo>
                    <a:pt x="60922" y="0"/>
                  </a:lnTo>
                  <a:lnTo>
                    <a:pt x="30461" y="0"/>
                  </a:lnTo>
                  <a:lnTo>
                    <a:pt x="893565" y="822960"/>
                  </a:lnTo>
                  <a:lnTo>
                    <a:pt x="908043" y="807720"/>
                  </a:lnTo>
                  <a:close/>
                </a:path>
                <a:path w="922654" h="838200">
                  <a:moveTo>
                    <a:pt x="922521" y="792480"/>
                  </a:moveTo>
                  <a:lnTo>
                    <a:pt x="91723" y="0"/>
                  </a:lnTo>
                  <a:lnTo>
                    <a:pt x="76534" y="0"/>
                  </a:lnTo>
                  <a:lnTo>
                    <a:pt x="915663" y="800100"/>
                  </a:lnTo>
                  <a:lnTo>
                    <a:pt x="922521" y="79248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7369556" y="4227829"/>
            <a:ext cx="15989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34060" algn="l"/>
                <a:tab pos="1416050" algn="l"/>
              </a:tabLst>
            </a:pPr>
            <a:r>
              <a:rPr sz="2400" dirty="0">
                <a:solidFill>
                  <a:srgbClr val="132767"/>
                </a:solidFill>
                <a:latin typeface="Arial"/>
                <a:cs typeface="Arial"/>
              </a:rPr>
              <a:t>1	1	</a:t>
            </a:r>
            <a:r>
              <a:rPr sz="3600" baseline="1157" dirty="0">
                <a:solidFill>
                  <a:srgbClr val="132767"/>
                </a:solidFill>
                <a:latin typeface="Arial"/>
                <a:cs typeface="Arial"/>
              </a:rPr>
              <a:t>2</a:t>
            </a:r>
            <a:endParaRPr sz="3600" baseline="1157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8050783" y="4837429"/>
            <a:ext cx="8896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06755" algn="l"/>
              </a:tabLst>
            </a:pPr>
            <a:r>
              <a:rPr sz="3600" baseline="1157" dirty="0">
                <a:solidFill>
                  <a:srgbClr val="132767"/>
                </a:solidFill>
                <a:latin typeface="Arial"/>
                <a:cs typeface="Arial"/>
              </a:rPr>
              <a:t>1	</a:t>
            </a:r>
            <a:r>
              <a:rPr sz="2400" b="1" u="heavy" dirty="0">
                <a:solidFill>
                  <a:srgbClr val="132767"/>
                </a:solidFill>
                <a:uFill>
                  <a:solidFill>
                    <a:srgbClr val="132767"/>
                  </a:solidFill>
                </a:uFill>
                <a:latin typeface="Arial"/>
                <a:cs typeface="Arial"/>
              </a:rPr>
              <a:t>0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457200" y="4373879"/>
            <a:ext cx="9144000" cy="1958339"/>
            <a:chOff x="457200" y="4373879"/>
            <a:chExt cx="9144000" cy="1958339"/>
          </a:xfrm>
        </p:grpSpPr>
        <p:sp>
          <p:nvSpPr>
            <p:cNvPr id="33" name="object 33"/>
            <p:cNvSpPr/>
            <p:nvPr/>
          </p:nvSpPr>
          <p:spPr>
            <a:xfrm>
              <a:off x="7837170" y="4373879"/>
              <a:ext cx="1367790" cy="961390"/>
            </a:xfrm>
            <a:custGeom>
              <a:avLst/>
              <a:gdLst/>
              <a:ahLst/>
              <a:cxnLst/>
              <a:rect l="l" t="t" r="r" b="b"/>
              <a:pathLst>
                <a:path w="1367790" h="961389">
                  <a:moveTo>
                    <a:pt x="1367790" y="345948"/>
                  </a:moveTo>
                  <a:lnTo>
                    <a:pt x="670433" y="345948"/>
                  </a:lnTo>
                  <a:lnTo>
                    <a:pt x="661352" y="0"/>
                  </a:lnTo>
                  <a:lnTo>
                    <a:pt x="651421" y="0"/>
                  </a:lnTo>
                  <a:lnTo>
                    <a:pt x="660501" y="345948"/>
                  </a:lnTo>
                  <a:lnTo>
                    <a:pt x="0" y="345948"/>
                  </a:lnTo>
                  <a:lnTo>
                    <a:pt x="0" y="355854"/>
                  </a:lnTo>
                  <a:lnTo>
                    <a:pt x="660755" y="355854"/>
                  </a:lnTo>
                  <a:lnTo>
                    <a:pt x="676656" y="960882"/>
                  </a:lnTo>
                  <a:lnTo>
                    <a:pt x="686562" y="960120"/>
                  </a:lnTo>
                  <a:lnTo>
                    <a:pt x="670687" y="355854"/>
                  </a:lnTo>
                  <a:lnTo>
                    <a:pt x="1367790" y="355854"/>
                  </a:lnTo>
                  <a:lnTo>
                    <a:pt x="1367790" y="345948"/>
                  </a:lnTo>
                  <a:close/>
                </a:path>
              </a:pathLst>
            </a:custGeom>
            <a:solidFill>
              <a:srgbClr val="1CA0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457200" y="5353049"/>
              <a:ext cx="9144000" cy="979169"/>
            </a:xfrm>
            <a:custGeom>
              <a:avLst/>
              <a:gdLst/>
              <a:ahLst/>
              <a:cxnLst/>
              <a:rect l="l" t="t" r="r" b="b"/>
              <a:pathLst>
                <a:path w="9144000" h="979170">
                  <a:moveTo>
                    <a:pt x="9144000" y="979170"/>
                  </a:moveTo>
                  <a:lnTo>
                    <a:pt x="9144000" y="0"/>
                  </a:lnTo>
                  <a:lnTo>
                    <a:pt x="0" y="0"/>
                  </a:lnTo>
                  <a:lnTo>
                    <a:pt x="0" y="979170"/>
                  </a:lnTo>
                  <a:lnTo>
                    <a:pt x="9144000" y="97917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1201166" y="5347208"/>
            <a:ext cx="23939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dirty="0">
                <a:solidFill>
                  <a:srgbClr val="FF0000"/>
                </a:solidFill>
                <a:latin typeface="Courier New"/>
                <a:cs typeface="Courier New"/>
              </a:rPr>
              <a:t>}</a:t>
            </a:r>
            <a:endParaRPr sz="2800">
              <a:latin typeface="Courier New"/>
              <a:cs typeface="Courier New"/>
            </a:endParaRPr>
          </a:p>
        </p:txBody>
      </p:sp>
      <p:sp>
        <p:nvSpPr>
          <p:cNvPr id="36" name="object 3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45"/>
              </a:lnSpc>
            </a:pPr>
            <a:fld id="{81D60167-4931-47E6-BA6A-407CBD079E47}" type="slidenum">
              <a:rPr spc="-5" dirty="0"/>
              <a:t>20</a:t>
            </a:fld>
            <a:endParaRPr spc="-5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6035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THIẾT KẾ HÀM ĐỆ</a:t>
            </a:r>
            <a:r>
              <a:rPr spc="-45" dirty="0"/>
              <a:t> </a:t>
            </a:r>
            <a:r>
              <a:rPr spc="-5" dirty="0"/>
              <a:t>QUY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57200" y="1436369"/>
            <a:ext cx="9144000" cy="1958339"/>
            <a:chOff x="457200" y="1436369"/>
            <a:chExt cx="9144000" cy="1958339"/>
          </a:xfrm>
        </p:grpSpPr>
        <p:sp>
          <p:nvSpPr>
            <p:cNvPr id="4" name="object 4"/>
            <p:cNvSpPr/>
            <p:nvPr/>
          </p:nvSpPr>
          <p:spPr>
            <a:xfrm>
              <a:off x="457200" y="1436369"/>
              <a:ext cx="9144000" cy="979169"/>
            </a:xfrm>
            <a:custGeom>
              <a:avLst/>
              <a:gdLst/>
              <a:ahLst/>
              <a:cxnLst/>
              <a:rect l="l" t="t" r="r" b="b"/>
              <a:pathLst>
                <a:path w="9144000" h="979169">
                  <a:moveTo>
                    <a:pt x="9144000" y="979169"/>
                  </a:moveTo>
                  <a:lnTo>
                    <a:pt x="9144000" y="0"/>
                  </a:lnTo>
                  <a:lnTo>
                    <a:pt x="0" y="0"/>
                  </a:lnTo>
                  <a:lnTo>
                    <a:pt x="0" y="979170"/>
                  </a:lnTo>
                  <a:lnTo>
                    <a:pt x="9144000" y="97916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7200" y="1436369"/>
              <a:ext cx="9143999" cy="138683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2000" y="1436369"/>
              <a:ext cx="8839200" cy="16383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7200" y="1572005"/>
              <a:ext cx="9144000" cy="76200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457200" y="2415539"/>
              <a:ext cx="9144000" cy="979169"/>
            </a:xfrm>
            <a:custGeom>
              <a:avLst/>
              <a:gdLst/>
              <a:ahLst/>
              <a:cxnLst/>
              <a:rect l="l" t="t" r="r" b="b"/>
              <a:pathLst>
                <a:path w="9144000" h="979170">
                  <a:moveTo>
                    <a:pt x="9144000" y="979169"/>
                  </a:moveTo>
                  <a:lnTo>
                    <a:pt x="9144000" y="0"/>
                  </a:lnTo>
                  <a:lnTo>
                    <a:pt x="0" y="0"/>
                  </a:lnTo>
                  <a:lnTo>
                    <a:pt x="0" y="979170"/>
                  </a:lnTo>
                  <a:lnTo>
                    <a:pt x="9144000" y="97916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840739" y="1775714"/>
            <a:ext cx="8376284" cy="24390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 algn="just">
              <a:lnSpc>
                <a:spcPct val="100000"/>
              </a:lnSpc>
              <a:spcBef>
                <a:spcPts val="100"/>
              </a:spcBef>
              <a:buClr>
                <a:srgbClr val="184BB2"/>
              </a:buClr>
              <a:buFont typeface="Wingdings"/>
              <a:buChar char=""/>
              <a:tabLst>
                <a:tab pos="355600" algn="l"/>
              </a:tabLst>
            </a:pPr>
            <a:r>
              <a:rPr sz="2400" b="1" u="heavy" dirty="0">
                <a:solidFill>
                  <a:srgbClr val="132767"/>
                </a:solidFill>
                <a:uFill>
                  <a:solidFill>
                    <a:srgbClr val="132767"/>
                  </a:solidFill>
                </a:uFill>
                <a:latin typeface="Arial"/>
                <a:cs typeface="Arial"/>
              </a:rPr>
              <a:t>Ví </a:t>
            </a:r>
            <a:r>
              <a:rPr sz="2400" b="1" u="heavy" spc="-5" dirty="0">
                <a:solidFill>
                  <a:srgbClr val="132767"/>
                </a:solidFill>
                <a:uFill>
                  <a:solidFill>
                    <a:srgbClr val="132767"/>
                  </a:solidFill>
                </a:uFill>
                <a:latin typeface="Arial"/>
                <a:cs typeface="Arial"/>
              </a:rPr>
              <a:t>dụ 3</a:t>
            </a:r>
            <a:r>
              <a:rPr sz="2400" b="1" spc="-5" dirty="0">
                <a:solidFill>
                  <a:srgbClr val="132767"/>
                </a:solidFill>
                <a:latin typeface="Arial"/>
                <a:cs typeface="Arial"/>
              </a:rPr>
              <a:t>: </a:t>
            </a:r>
            <a:r>
              <a:rPr sz="2400" b="1" dirty="0">
                <a:solidFill>
                  <a:srgbClr val="132767"/>
                </a:solidFill>
                <a:latin typeface="Times New Roman"/>
                <a:cs typeface="Times New Roman"/>
              </a:rPr>
              <a:t>Bài </a:t>
            </a:r>
            <a:r>
              <a:rPr sz="2400" b="1" spc="-5" dirty="0">
                <a:solidFill>
                  <a:srgbClr val="132767"/>
                </a:solidFill>
                <a:latin typeface="Times New Roman"/>
                <a:cs typeface="Times New Roman"/>
              </a:rPr>
              <a:t>toán </a:t>
            </a:r>
            <a:r>
              <a:rPr sz="2400" b="1" dirty="0">
                <a:solidFill>
                  <a:srgbClr val="132767"/>
                </a:solidFill>
                <a:latin typeface="Times New Roman"/>
                <a:cs typeface="Times New Roman"/>
              </a:rPr>
              <a:t>tháp Hà </a:t>
            </a:r>
            <a:r>
              <a:rPr sz="2400" b="1" spc="-5" dirty="0">
                <a:solidFill>
                  <a:srgbClr val="132767"/>
                </a:solidFill>
                <a:latin typeface="Times New Roman"/>
                <a:cs typeface="Times New Roman"/>
              </a:rPr>
              <a:t>Nội. </a:t>
            </a:r>
            <a:r>
              <a:rPr sz="2400" dirty="0">
                <a:solidFill>
                  <a:srgbClr val="132767"/>
                </a:solidFill>
                <a:latin typeface="Times New Roman"/>
                <a:cs typeface="Times New Roman"/>
              </a:rPr>
              <a:t>Có n </a:t>
            </a:r>
            <a:r>
              <a:rPr sz="2400" spc="-5" dirty="0">
                <a:solidFill>
                  <a:srgbClr val="132767"/>
                </a:solidFill>
                <a:latin typeface="Times New Roman"/>
                <a:cs typeface="Times New Roman"/>
              </a:rPr>
              <a:t>đĩa với kích thước nhỏ  </a:t>
            </a:r>
            <a:r>
              <a:rPr sz="2400" dirty="0">
                <a:solidFill>
                  <a:srgbClr val="132767"/>
                </a:solidFill>
                <a:latin typeface="Times New Roman"/>
                <a:cs typeface="Times New Roman"/>
              </a:rPr>
              <a:t>dần </a:t>
            </a:r>
            <a:r>
              <a:rPr sz="2400" spc="-5" dirty="0">
                <a:solidFill>
                  <a:srgbClr val="132767"/>
                </a:solidFill>
                <a:latin typeface="Times New Roman"/>
                <a:cs typeface="Times New Roman"/>
              </a:rPr>
              <a:t>xếp chồng lên nhau. Đĩa to dưới, đĩa nhỏ trên. </a:t>
            </a:r>
            <a:r>
              <a:rPr sz="2400" dirty="0">
                <a:solidFill>
                  <a:srgbClr val="132767"/>
                </a:solidFill>
                <a:latin typeface="Times New Roman"/>
                <a:cs typeface="Times New Roman"/>
              </a:rPr>
              <a:t>Yêu </a:t>
            </a:r>
            <a:r>
              <a:rPr sz="2400" spc="-5" dirty="0">
                <a:solidFill>
                  <a:srgbClr val="132767"/>
                </a:solidFill>
                <a:latin typeface="Times New Roman"/>
                <a:cs typeface="Times New Roman"/>
              </a:rPr>
              <a:t>cầu bài  </a:t>
            </a:r>
            <a:r>
              <a:rPr sz="2400" dirty="0">
                <a:solidFill>
                  <a:srgbClr val="132767"/>
                </a:solidFill>
                <a:latin typeface="Times New Roman"/>
                <a:cs typeface="Times New Roman"/>
              </a:rPr>
              <a:t>toán: </a:t>
            </a:r>
            <a:r>
              <a:rPr sz="2400" spc="-5" dirty="0">
                <a:solidFill>
                  <a:srgbClr val="132767"/>
                </a:solidFill>
                <a:latin typeface="Times New Roman"/>
                <a:cs typeface="Times New Roman"/>
              </a:rPr>
              <a:t>Chuyển chồng đĩa từ </a:t>
            </a:r>
            <a:r>
              <a:rPr sz="2400" dirty="0">
                <a:solidFill>
                  <a:srgbClr val="132767"/>
                </a:solidFill>
                <a:latin typeface="Times New Roman"/>
                <a:cs typeface="Times New Roman"/>
              </a:rPr>
              <a:t>cọc A sang cọc C </a:t>
            </a:r>
            <a:r>
              <a:rPr sz="2400" spc="-5" dirty="0">
                <a:solidFill>
                  <a:srgbClr val="132767"/>
                </a:solidFill>
                <a:latin typeface="Times New Roman"/>
                <a:cs typeface="Times New Roman"/>
              </a:rPr>
              <a:t>với điều kiện</a:t>
            </a:r>
            <a:r>
              <a:rPr sz="2400" spc="-80" dirty="0">
                <a:solidFill>
                  <a:srgbClr val="132767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132767"/>
                </a:solidFill>
                <a:latin typeface="Times New Roman"/>
                <a:cs typeface="Times New Roman"/>
              </a:rPr>
              <a:t>sau:</a:t>
            </a:r>
            <a:endParaRPr sz="2400">
              <a:latin typeface="Times New Roman"/>
              <a:cs typeface="Times New Roman"/>
            </a:endParaRPr>
          </a:p>
          <a:p>
            <a:pPr marL="755650" lvl="1" indent="-285750">
              <a:lnSpc>
                <a:spcPct val="100000"/>
              </a:lnSpc>
              <a:spcBef>
                <a:spcPts val="570"/>
              </a:spcBef>
              <a:buClr>
                <a:srgbClr val="22A2E2"/>
              </a:buClr>
              <a:buFont typeface="Wingdings"/>
              <a:buChar char=""/>
              <a:tabLst>
                <a:tab pos="755015" algn="l"/>
                <a:tab pos="755650" algn="l"/>
              </a:tabLst>
            </a:pPr>
            <a:r>
              <a:rPr sz="2400" dirty="0">
                <a:solidFill>
                  <a:srgbClr val="132767"/>
                </a:solidFill>
                <a:latin typeface="Times New Roman"/>
                <a:cs typeface="Times New Roman"/>
              </a:rPr>
              <a:t>Mỗi </a:t>
            </a:r>
            <a:r>
              <a:rPr sz="2400" spc="-5" dirty="0">
                <a:solidFill>
                  <a:srgbClr val="132767"/>
                </a:solidFill>
                <a:latin typeface="Times New Roman"/>
                <a:cs typeface="Times New Roman"/>
              </a:rPr>
              <a:t>lần chỉ </a:t>
            </a:r>
            <a:r>
              <a:rPr sz="2400" dirty="0">
                <a:solidFill>
                  <a:srgbClr val="132767"/>
                </a:solidFill>
                <a:latin typeface="Times New Roman"/>
                <a:cs typeface="Times New Roman"/>
              </a:rPr>
              <a:t>được </a:t>
            </a:r>
            <a:r>
              <a:rPr sz="2400" spc="-5" dirty="0">
                <a:solidFill>
                  <a:srgbClr val="132767"/>
                </a:solidFill>
                <a:latin typeface="Times New Roman"/>
                <a:cs typeface="Times New Roman"/>
              </a:rPr>
              <a:t>chuyển một</a:t>
            </a:r>
            <a:r>
              <a:rPr sz="2400" spc="-60" dirty="0">
                <a:solidFill>
                  <a:srgbClr val="132767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132767"/>
                </a:solidFill>
                <a:latin typeface="Times New Roman"/>
                <a:cs typeface="Times New Roman"/>
              </a:rPr>
              <a:t>đĩa.</a:t>
            </a:r>
            <a:endParaRPr sz="2400">
              <a:latin typeface="Times New Roman"/>
              <a:cs typeface="Times New Roman"/>
            </a:endParaRPr>
          </a:p>
          <a:p>
            <a:pPr marL="755650" lvl="1" indent="-285750">
              <a:lnSpc>
                <a:spcPct val="100000"/>
              </a:lnSpc>
              <a:spcBef>
                <a:spcPts val="575"/>
              </a:spcBef>
              <a:buClr>
                <a:srgbClr val="22A2E2"/>
              </a:buClr>
              <a:buFont typeface="Wingdings"/>
              <a:buChar char=""/>
              <a:tabLst>
                <a:tab pos="755015" algn="l"/>
                <a:tab pos="755650" algn="l"/>
              </a:tabLst>
            </a:pPr>
            <a:r>
              <a:rPr sz="2400" spc="-5" dirty="0">
                <a:solidFill>
                  <a:srgbClr val="132767"/>
                </a:solidFill>
                <a:latin typeface="Times New Roman"/>
                <a:cs typeface="Times New Roman"/>
              </a:rPr>
              <a:t>Không </a:t>
            </a:r>
            <a:r>
              <a:rPr sz="2400" dirty="0">
                <a:solidFill>
                  <a:srgbClr val="132767"/>
                </a:solidFill>
                <a:latin typeface="Times New Roman"/>
                <a:cs typeface="Times New Roman"/>
              </a:rPr>
              <a:t>được đặt </a:t>
            </a:r>
            <a:r>
              <a:rPr sz="2400" spc="-5" dirty="0">
                <a:solidFill>
                  <a:srgbClr val="132767"/>
                </a:solidFill>
                <a:latin typeface="Times New Roman"/>
                <a:cs typeface="Times New Roman"/>
              </a:rPr>
              <a:t>đĩa to nằm </a:t>
            </a:r>
            <a:r>
              <a:rPr sz="2400" dirty="0">
                <a:solidFill>
                  <a:srgbClr val="132767"/>
                </a:solidFill>
                <a:latin typeface="Times New Roman"/>
                <a:cs typeface="Times New Roman"/>
              </a:rPr>
              <a:t>ở trên </a:t>
            </a:r>
            <a:r>
              <a:rPr sz="2400" spc="-5" dirty="0">
                <a:solidFill>
                  <a:srgbClr val="132767"/>
                </a:solidFill>
                <a:latin typeface="Times New Roman"/>
                <a:cs typeface="Times New Roman"/>
              </a:rPr>
              <a:t>đĩa</a:t>
            </a:r>
            <a:r>
              <a:rPr sz="2400" spc="-45" dirty="0">
                <a:solidFill>
                  <a:srgbClr val="132767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132767"/>
                </a:solidFill>
                <a:latin typeface="Times New Roman"/>
                <a:cs typeface="Times New Roman"/>
              </a:rPr>
              <a:t>nhỏ.</a:t>
            </a:r>
            <a:endParaRPr sz="2400">
              <a:latin typeface="Times New Roman"/>
              <a:cs typeface="Times New Roman"/>
            </a:endParaRPr>
          </a:p>
          <a:p>
            <a:pPr marL="755650" lvl="1" indent="-285750">
              <a:lnSpc>
                <a:spcPct val="100000"/>
              </a:lnSpc>
              <a:spcBef>
                <a:spcPts val="575"/>
              </a:spcBef>
              <a:buClr>
                <a:srgbClr val="22A2E2"/>
              </a:buClr>
              <a:buFont typeface="Wingdings"/>
              <a:buChar char=""/>
              <a:tabLst>
                <a:tab pos="755015" algn="l"/>
                <a:tab pos="755650" algn="l"/>
              </a:tabLst>
            </a:pPr>
            <a:r>
              <a:rPr sz="2400" dirty="0">
                <a:solidFill>
                  <a:srgbClr val="132767"/>
                </a:solidFill>
                <a:latin typeface="Times New Roman"/>
                <a:cs typeface="Times New Roman"/>
              </a:rPr>
              <a:t>Được phép dùng cọc B </a:t>
            </a:r>
            <a:r>
              <a:rPr sz="2400" spc="-5" dirty="0">
                <a:solidFill>
                  <a:srgbClr val="132767"/>
                </a:solidFill>
                <a:latin typeface="Times New Roman"/>
                <a:cs typeface="Times New Roman"/>
              </a:rPr>
              <a:t>làm </a:t>
            </a:r>
            <a:r>
              <a:rPr sz="2400" dirty="0">
                <a:solidFill>
                  <a:srgbClr val="132767"/>
                </a:solidFill>
                <a:latin typeface="Times New Roman"/>
                <a:cs typeface="Times New Roman"/>
              </a:rPr>
              <a:t>cọc </a:t>
            </a:r>
            <a:r>
              <a:rPr sz="2400" spc="-5" dirty="0">
                <a:solidFill>
                  <a:srgbClr val="132767"/>
                </a:solidFill>
                <a:latin typeface="Times New Roman"/>
                <a:cs typeface="Times New Roman"/>
              </a:rPr>
              <a:t>trung </a:t>
            </a:r>
            <a:r>
              <a:rPr sz="2400" dirty="0">
                <a:solidFill>
                  <a:srgbClr val="132767"/>
                </a:solidFill>
                <a:latin typeface="Times New Roman"/>
                <a:cs typeface="Times New Roman"/>
              </a:rPr>
              <a:t>gian để trung</a:t>
            </a:r>
            <a:r>
              <a:rPr sz="2400" spc="-95" dirty="0">
                <a:solidFill>
                  <a:srgbClr val="132767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132767"/>
                </a:solidFill>
                <a:latin typeface="Times New Roman"/>
                <a:cs typeface="Times New Roman"/>
              </a:rPr>
              <a:t>chuyển.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718554" y="4356353"/>
            <a:ext cx="2566035" cy="2185035"/>
          </a:xfrm>
          <a:custGeom>
            <a:avLst/>
            <a:gdLst/>
            <a:ahLst/>
            <a:cxnLst/>
            <a:rect l="l" t="t" r="r" b="b"/>
            <a:pathLst>
              <a:path w="2566034" h="2185034">
                <a:moveTo>
                  <a:pt x="2565654" y="2057400"/>
                </a:moveTo>
                <a:lnTo>
                  <a:pt x="1346454" y="2057400"/>
                </a:lnTo>
                <a:lnTo>
                  <a:pt x="1346454" y="1975866"/>
                </a:lnTo>
                <a:lnTo>
                  <a:pt x="1346454" y="996696"/>
                </a:lnTo>
                <a:lnTo>
                  <a:pt x="1346454" y="17526"/>
                </a:lnTo>
                <a:lnTo>
                  <a:pt x="1346454" y="0"/>
                </a:lnTo>
                <a:lnTo>
                  <a:pt x="1219200" y="0"/>
                </a:lnTo>
                <a:lnTo>
                  <a:pt x="1219200" y="17526"/>
                </a:lnTo>
                <a:lnTo>
                  <a:pt x="1219200" y="996696"/>
                </a:lnTo>
                <a:lnTo>
                  <a:pt x="1219200" y="1975866"/>
                </a:lnTo>
                <a:lnTo>
                  <a:pt x="1219200" y="2057400"/>
                </a:lnTo>
                <a:lnTo>
                  <a:pt x="0" y="2057400"/>
                </a:lnTo>
                <a:lnTo>
                  <a:pt x="0" y="2184654"/>
                </a:lnTo>
                <a:lnTo>
                  <a:pt x="2565654" y="2184654"/>
                </a:lnTo>
                <a:lnTo>
                  <a:pt x="2565654" y="2057400"/>
                </a:lnTo>
                <a:close/>
              </a:path>
            </a:pathLst>
          </a:custGeom>
          <a:solidFill>
            <a:srgbClr val="09133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975354" y="4432553"/>
            <a:ext cx="2413635" cy="2108835"/>
          </a:xfrm>
          <a:custGeom>
            <a:avLst/>
            <a:gdLst/>
            <a:ahLst/>
            <a:cxnLst/>
            <a:rect l="l" t="t" r="r" b="b"/>
            <a:pathLst>
              <a:path w="2413635" h="2108834">
                <a:moveTo>
                  <a:pt x="2413254" y="1981200"/>
                </a:moveTo>
                <a:lnTo>
                  <a:pt x="1270254" y="1981200"/>
                </a:lnTo>
                <a:lnTo>
                  <a:pt x="1270254" y="1899666"/>
                </a:lnTo>
                <a:lnTo>
                  <a:pt x="1270241" y="920496"/>
                </a:lnTo>
                <a:lnTo>
                  <a:pt x="1270241" y="0"/>
                </a:lnTo>
                <a:lnTo>
                  <a:pt x="1143000" y="0"/>
                </a:lnTo>
                <a:lnTo>
                  <a:pt x="1143000" y="920496"/>
                </a:lnTo>
                <a:lnTo>
                  <a:pt x="1143000" y="1899666"/>
                </a:lnTo>
                <a:lnTo>
                  <a:pt x="1143000" y="1981200"/>
                </a:lnTo>
                <a:lnTo>
                  <a:pt x="0" y="1981200"/>
                </a:lnTo>
                <a:lnTo>
                  <a:pt x="0" y="2108454"/>
                </a:lnTo>
                <a:lnTo>
                  <a:pt x="2413254" y="2108454"/>
                </a:lnTo>
                <a:lnTo>
                  <a:pt x="2413254" y="1981200"/>
                </a:lnTo>
                <a:close/>
              </a:path>
            </a:pathLst>
          </a:custGeom>
          <a:solidFill>
            <a:srgbClr val="091334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2" name="object 12"/>
          <p:cNvGrpSpPr/>
          <p:nvPr/>
        </p:nvGrpSpPr>
        <p:grpSpPr>
          <a:xfrm>
            <a:off x="1155953" y="4432553"/>
            <a:ext cx="2413635" cy="2108835"/>
            <a:chOff x="1155953" y="4432553"/>
            <a:chExt cx="2413635" cy="2108835"/>
          </a:xfrm>
        </p:grpSpPr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06245" y="4432553"/>
              <a:ext cx="2235708" cy="1899666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1155954" y="6332219"/>
              <a:ext cx="2413635" cy="208915"/>
            </a:xfrm>
            <a:custGeom>
              <a:avLst/>
              <a:gdLst/>
              <a:ahLst/>
              <a:cxnLst/>
              <a:rect l="l" t="t" r="r" b="b"/>
              <a:pathLst>
                <a:path w="2413635" h="208915">
                  <a:moveTo>
                    <a:pt x="2413254" y="81534"/>
                  </a:moveTo>
                  <a:lnTo>
                    <a:pt x="1270254" y="81534"/>
                  </a:lnTo>
                  <a:lnTo>
                    <a:pt x="1270254" y="0"/>
                  </a:lnTo>
                  <a:lnTo>
                    <a:pt x="1143000" y="0"/>
                  </a:lnTo>
                  <a:lnTo>
                    <a:pt x="1143000" y="81534"/>
                  </a:lnTo>
                  <a:lnTo>
                    <a:pt x="0" y="81534"/>
                  </a:lnTo>
                  <a:lnTo>
                    <a:pt x="0" y="208788"/>
                  </a:lnTo>
                  <a:lnTo>
                    <a:pt x="2413254" y="208788"/>
                  </a:lnTo>
                  <a:lnTo>
                    <a:pt x="2413254" y="81534"/>
                  </a:lnTo>
                  <a:close/>
                </a:path>
              </a:pathLst>
            </a:custGeom>
            <a:solidFill>
              <a:srgbClr val="09133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207008" y="6332219"/>
              <a:ext cx="2235200" cy="158115"/>
            </a:xfrm>
            <a:custGeom>
              <a:avLst/>
              <a:gdLst/>
              <a:ahLst/>
              <a:cxnLst/>
              <a:rect l="l" t="t" r="r" b="b"/>
              <a:pathLst>
                <a:path w="2235200" h="158114">
                  <a:moveTo>
                    <a:pt x="2234946" y="0"/>
                  </a:moveTo>
                  <a:lnTo>
                    <a:pt x="2234946" y="0"/>
                  </a:lnTo>
                  <a:lnTo>
                    <a:pt x="0" y="0"/>
                  </a:lnTo>
                  <a:lnTo>
                    <a:pt x="0" y="71628"/>
                  </a:lnTo>
                  <a:lnTo>
                    <a:pt x="762" y="73152"/>
                  </a:lnTo>
                  <a:lnTo>
                    <a:pt x="2286" y="76962"/>
                  </a:lnTo>
                  <a:lnTo>
                    <a:pt x="3048" y="79248"/>
                  </a:lnTo>
                  <a:lnTo>
                    <a:pt x="3810" y="80772"/>
                  </a:lnTo>
                  <a:lnTo>
                    <a:pt x="5334" y="82296"/>
                  </a:lnTo>
                  <a:lnTo>
                    <a:pt x="9906" y="86106"/>
                  </a:lnTo>
                  <a:lnTo>
                    <a:pt x="11430" y="87630"/>
                  </a:lnTo>
                  <a:lnTo>
                    <a:pt x="12192" y="87630"/>
                  </a:lnTo>
                  <a:lnTo>
                    <a:pt x="22860" y="92100"/>
                  </a:lnTo>
                  <a:lnTo>
                    <a:pt x="25146" y="93052"/>
                  </a:lnTo>
                  <a:lnTo>
                    <a:pt x="25908" y="93370"/>
                  </a:lnTo>
                  <a:lnTo>
                    <a:pt x="26670" y="93687"/>
                  </a:lnTo>
                  <a:lnTo>
                    <a:pt x="41287" y="99796"/>
                  </a:lnTo>
                  <a:lnTo>
                    <a:pt x="76314" y="107657"/>
                  </a:lnTo>
                  <a:lnTo>
                    <a:pt x="112242" y="113131"/>
                  </a:lnTo>
                  <a:lnTo>
                    <a:pt x="144018" y="118110"/>
                  </a:lnTo>
                  <a:lnTo>
                    <a:pt x="189979" y="123202"/>
                  </a:lnTo>
                  <a:lnTo>
                    <a:pt x="235940" y="127673"/>
                  </a:lnTo>
                  <a:lnTo>
                    <a:pt x="281927" y="131597"/>
                  </a:lnTo>
                  <a:lnTo>
                    <a:pt x="327990" y="135001"/>
                  </a:lnTo>
                  <a:lnTo>
                    <a:pt x="375666" y="138010"/>
                  </a:lnTo>
                  <a:lnTo>
                    <a:pt x="425018" y="140868"/>
                  </a:lnTo>
                  <a:lnTo>
                    <a:pt x="474395" y="143459"/>
                  </a:lnTo>
                  <a:lnTo>
                    <a:pt x="523786" y="145796"/>
                  </a:lnTo>
                  <a:lnTo>
                    <a:pt x="573189" y="147904"/>
                  </a:lnTo>
                  <a:lnTo>
                    <a:pt x="622617" y="149771"/>
                  </a:lnTo>
                  <a:lnTo>
                    <a:pt x="672058" y="151422"/>
                  </a:lnTo>
                  <a:lnTo>
                    <a:pt x="721499" y="152869"/>
                  </a:lnTo>
                  <a:lnTo>
                    <a:pt x="770940" y="154101"/>
                  </a:lnTo>
                  <a:lnTo>
                    <a:pt x="820394" y="155130"/>
                  </a:lnTo>
                  <a:lnTo>
                    <a:pt x="869861" y="155981"/>
                  </a:lnTo>
                  <a:lnTo>
                    <a:pt x="919314" y="156654"/>
                  </a:lnTo>
                  <a:lnTo>
                    <a:pt x="968768" y="157162"/>
                  </a:lnTo>
                  <a:lnTo>
                    <a:pt x="1018209" y="157505"/>
                  </a:lnTo>
                  <a:lnTo>
                    <a:pt x="1067625" y="157695"/>
                  </a:lnTo>
                  <a:lnTo>
                    <a:pt x="1166596" y="157695"/>
                  </a:lnTo>
                  <a:lnTo>
                    <a:pt x="1216152" y="157505"/>
                  </a:lnTo>
                  <a:lnTo>
                    <a:pt x="1265745" y="157162"/>
                  </a:lnTo>
                  <a:lnTo>
                    <a:pt x="1315364" y="156667"/>
                  </a:lnTo>
                  <a:lnTo>
                    <a:pt x="1364996" y="155981"/>
                  </a:lnTo>
                  <a:lnTo>
                    <a:pt x="1414627" y="155130"/>
                  </a:lnTo>
                  <a:lnTo>
                    <a:pt x="1464284" y="154089"/>
                  </a:lnTo>
                  <a:lnTo>
                    <a:pt x="1513928" y="152857"/>
                  </a:lnTo>
                  <a:lnTo>
                    <a:pt x="1563560" y="151409"/>
                  </a:lnTo>
                  <a:lnTo>
                    <a:pt x="1613179" y="149745"/>
                  </a:lnTo>
                  <a:lnTo>
                    <a:pt x="1662772" y="147866"/>
                  </a:lnTo>
                  <a:lnTo>
                    <a:pt x="1712341" y="145745"/>
                  </a:lnTo>
                  <a:lnTo>
                    <a:pt x="1761871" y="143395"/>
                  </a:lnTo>
                  <a:lnTo>
                    <a:pt x="1811362" y="140792"/>
                  </a:lnTo>
                  <a:lnTo>
                    <a:pt x="1860804" y="137922"/>
                  </a:lnTo>
                  <a:lnTo>
                    <a:pt x="1911515" y="134556"/>
                  </a:lnTo>
                  <a:lnTo>
                    <a:pt x="1962696" y="130848"/>
                  </a:lnTo>
                  <a:lnTo>
                    <a:pt x="2013966" y="126453"/>
                  </a:lnTo>
                  <a:lnTo>
                    <a:pt x="2064956" y="121056"/>
                  </a:lnTo>
                  <a:lnTo>
                    <a:pt x="2115312" y="114300"/>
                  </a:lnTo>
                  <a:lnTo>
                    <a:pt x="2170379" y="105016"/>
                  </a:lnTo>
                  <a:lnTo>
                    <a:pt x="2208276" y="93776"/>
                  </a:lnTo>
                  <a:lnTo>
                    <a:pt x="2209038" y="93446"/>
                  </a:lnTo>
                  <a:lnTo>
                    <a:pt x="2209800" y="93129"/>
                  </a:lnTo>
                  <a:lnTo>
                    <a:pt x="2212086" y="92163"/>
                  </a:lnTo>
                  <a:lnTo>
                    <a:pt x="2222754" y="87630"/>
                  </a:lnTo>
                  <a:lnTo>
                    <a:pt x="2223516" y="87630"/>
                  </a:lnTo>
                  <a:lnTo>
                    <a:pt x="2225040" y="86106"/>
                  </a:lnTo>
                  <a:lnTo>
                    <a:pt x="2229612" y="82296"/>
                  </a:lnTo>
                  <a:lnTo>
                    <a:pt x="2231136" y="80772"/>
                  </a:lnTo>
                  <a:lnTo>
                    <a:pt x="2231898" y="79248"/>
                  </a:lnTo>
                  <a:lnTo>
                    <a:pt x="2232660" y="76962"/>
                  </a:lnTo>
                  <a:lnTo>
                    <a:pt x="2234184" y="73152"/>
                  </a:lnTo>
                  <a:lnTo>
                    <a:pt x="2234946" y="71628"/>
                  </a:lnTo>
                  <a:lnTo>
                    <a:pt x="2234946" y="0"/>
                  </a:lnTo>
                  <a:close/>
                </a:path>
              </a:pathLst>
            </a:custGeom>
            <a:solidFill>
              <a:srgbClr val="7030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2264155" y="6656322"/>
            <a:ext cx="1784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132767"/>
                </a:solidFill>
                <a:latin typeface="Arial"/>
                <a:cs typeface="Arial"/>
              </a:rPr>
              <a:t>A</a:t>
            </a:r>
            <a:endParaRPr sz="1800">
              <a:latin typeface="Arial"/>
              <a:cs typeface="Arial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45"/>
              </a:lnSpc>
            </a:pPr>
            <a:fld id="{81D60167-4931-47E6-BA6A-407CBD079E47}" type="slidenum">
              <a:rPr spc="-5" dirty="0"/>
              <a:t>21</a:t>
            </a:fld>
            <a:endParaRPr spc="-5" dirty="0"/>
          </a:p>
        </p:txBody>
      </p:sp>
      <p:sp>
        <p:nvSpPr>
          <p:cNvPr id="17" name="object 17"/>
          <p:cNvSpPr txBox="1"/>
          <p:nvPr/>
        </p:nvSpPr>
        <p:spPr>
          <a:xfrm>
            <a:off x="5107941" y="6656322"/>
            <a:ext cx="1784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132767"/>
                </a:solidFill>
                <a:latin typeface="Arial"/>
                <a:cs typeface="Arial"/>
              </a:rPr>
              <a:t>B</a:t>
            </a:r>
            <a:endParaRPr sz="18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888471" y="6656322"/>
            <a:ext cx="1905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132767"/>
                </a:solidFill>
                <a:latin typeface="Arial"/>
                <a:cs typeface="Arial"/>
              </a:rPr>
              <a:t>C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23614" y="1043432"/>
            <a:ext cx="3992879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Bài toán tháp Hà</a:t>
            </a:r>
            <a:r>
              <a:rPr spc="-95" dirty="0"/>
              <a:t> </a:t>
            </a:r>
            <a:r>
              <a:rPr spc="-5" dirty="0"/>
              <a:t>Nội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57200" y="1436369"/>
            <a:ext cx="9144000" cy="979169"/>
            <a:chOff x="457200" y="1436369"/>
            <a:chExt cx="9144000" cy="979169"/>
          </a:xfrm>
        </p:grpSpPr>
        <p:sp>
          <p:nvSpPr>
            <p:cNvPr id="4" name="object 4"/>
            <p:cNvSpPr/>
            <p:nvPr/>
          </p:nvSpPr>
          <p:spPr>
            <a:xfrm>
              <a:off x="457200" y="1436369"/>
              <a:ext cx="9144000" cy="979169"/>
            </a:xfrm>
            <a:custGeom>
              <a:avLst/>
              <a:gdLst/>
              <a:ahLst/>
              <a:cxnLst/>
              <a:rect l="l" t="t" r="r" b="b"/>
              <a:pathLst>
                <a:path w="9144000" h="979169">
                  <a:moveTo>
                    <a:pt x="9144000" y="979169"/>
                  </a:moveTo>
                  <a:lnTo>
                    <a:pt x="9144000" y="0"/>
                  </a:lnTo>
                  <a:lnTo>
                    <a:pt x="0" y="0"/>
                  </a:lnTo>
                  <a:lnTo>
                    <a:pt x="0" y="979170"/>
                  </a:lnTo>
                  <a:lnTo>
                    <a:pt x="9144000" y="97916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7200" y="1436369"/>
              <a:ext cx="9143999" cy="138683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2000" y="1436369"/>
              <a:ext cx="8839200" cy="16383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7200" y="1572005"/>
              <a:ext cx="9144000" cy="76200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840739" y="1701800"/>
            <a:ext cx="8223250" cy="4341495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75"/>
              </a:spcBef>
            </a:pPr>
            <a:r>
              <a:rPr sz="2400" b="1" spc="-5" dirty="0">
                <a:solidFill>
                  <a:srgbClr val="132767"/>
                </a:solidFill>
                <a:latin typeface="Times New Roman"/>
                <a:cs typeface="Times New Roman"/>
              </a:rPr>
              <a:t>Bước 1</a:t>
            </a:r>
            <a:r>
              <a:rPr sz="2400" spc="-5" dirty="0">
                <a:solidFill>
                  <a:srgbClr val="132767"/>
                </a:solidFill>
                <a:latin typeface="Times New Roman"/>
                <a:cs typeface="Times New Roman"/>
              </a:rPr>
              <a:t>: Tham số </a:t>
            </a:r>
            <a:r>
              <a:rPr sz="2400" dirty="0">
                <a:solidFill>
                  <a:srgbClr val="132767"/>
                </a:solidFill>
                <a:latin typeface="Times New Roman"/>
                <a:cs typeface="Times New Roman"/>
              </a:rPr>
              <a:t>hóa bài</a:t>
            </a:r>
            <a:r>
              <a:rPr sz="2400" spc="-35" dirty="0">
                <a:solidFill>
                  <a:srgbClr val="132767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132767"/>
                </a:solidFill>
                <a:latin typeface="Times New Roman"/>
                <a:cs typeface="Times New Roman"/>
              </a:rPr>
              <a:t>toán.</a:t>
            </a:r>
            <a:endParaRPr sz="2400">
              <a:latin typeface="Times New Roman"/>
              <a:cs typeface="Times New Roman"/>
            </a:endParaRPr>
          </a:p>
          <a:p>
            <a:pPr marL="355600" marR="5080">
              <a:lnSpc>
                <a:spcPct val="100000"/>
              </a:lnSpc>
              <a:spcBef>
                <a:spcPts val="575"/>
              </a:spcBef>
            </a:pPr>
            <a:r>
              <a:rPr sz="2400" dirty="0">
                <a:solidFill>
                  <a:srgbClr val="132767"/>
                </a:solidFill>
                <a:latin typeface="Times New Roman"/>
                <a:cs typeface="Times New Roman"/>
              </a:rPr>
              <a:t>Gọi hàm </a:t>
            </a:r>
            <a:r>
              <a:rPr sz="2400" b="1" i="1" spc="-5" dirty="0">
                <a:solidFill>
                  <a:srgbClr val="132767"/>
                </a:solidFill>
                <a:latin typeface="Times New Roman"/>
                <a:cs typeface="Times New Roman"/>
              </a:rPr>
              <a:t>ThapHN(n, </a:t>
            </a:r>
            <a:r>
              <a:rPr sz="2400" b="1" i="1" dirty="0">
                <a:solidFill>
                  <a:srgbClr val="132767"/>
                </a:solidFill>
                <a:latin typeface="Times New Roman"/>
                <a:cs typeface="Times New Roman"/>
              </a:rPr>
              <a:t>A, B, C) </a:t>
            </a:r>
            <a:r>
              <a:rPr sz="2400" spc="-5" dirty="0">
                <a:solidFill>
                  <a:srgbClr val="132767"/>
                </a:solidFill>
                <a:latin typeface="Times New Roman"/>
                <a:cs typeface="Times New Roman"/>
              </a:rPr>
              <a:t>là </a:t>
            </a:r>
            <a:r>
              <a:rPr sz="2400" dirty="0">
                <a:solidFill>
                  <a:srgbClr val="132767"/>
                </a:solidFill>
                <a:latin typeface="Times New Roman"/>
                <a:cs typeface="Times New Roman"/>
              </a:rPr>
              <a:t>hàm </a:t>
            </a:r>
            <a:r>
              <a:rPr sz="2400" spc="-5" dirty="0">
                <a:solidFill>
                  <a:srgbClr val="132767"/>
                </a:solidFill>
                <a:latin typeface="Times New Roman"/>
                <a:cs typeface="Times New Roman"/>
              </a:rPr>
              <a:t>chuyển </a:t>
            </a:r>
            <a:r>
              <a:rPr sz="2400" dirty="0">
                <a:solidFill>
                  <a:srgbClr val="132767"/>
                </a:solidFill>
                <a:latin typeface="Times New Roman"/>
                <a:cs typeface="Times New Roman"/>
              </a:rPr>
              <a:t>n </a:t>
            </a:r>
            <a:r>
              <a:rPr sz="2400" spc="-5" dirty="0">
                <a:solidFill>
                  <a:srgbClr val="132767"/>
                </a:solidFill>
                <a:latin typeface="Times New Roman"/>
                <a:cs typeface="Times New Roman"/>
              </a:rPr>
              <a:t>đĩa từ cọc </a:t>
            </a:r>
            <a:r>
              <a:rPr sz="2400" dirty="0">
                <a:solidFill>
                  <a:srgbClr val="132767"/>
                </a:solidFill>
                <a:latin typeface="Times New Roman"/>
                <a:cs typeface="Times New Roman"/>
              </a:rPr>
              <a:t>A  sang cọc C </a:t>
            </a:r>
            <a:r>
              <a:rPr sz="2400" spc="-5" dirty="0">
                <a:solidFill>
                  <a:srgbClr val="132767"/>
                </a:solidFill>
                <a:latin typeface="Times New Roman"/>
                <a:cs typeface="Times New Roman"/>
              </a:rPr>
              <a:t>(lấy </a:t>
            </a:r>
            <a:r>
              <a:rPr sz="2400" dirty="0">
                <a:solidFill>
                  <a:srgbClr val="132767"/>
                </a:solidFill>
                <a:latin typeface="Times New Roman"/>
                <a:cs typeface="Times New Roman"/>
              </a:rPr>
              <a:t>cọc B làm </a:t>
            </a:r>
            <a:r>
              <a:rPr sz="2400" spc="-5" dirty="0">
                <a:solidFill>
                  <a:srgbClr val="132767"/>
                </a:solidFill>
                <a:latin typeface="Times New Roman"/>
                <a:cs typeface="Times New Roman"/>
              </a:rPr>
              <a:t>trung</a:t>
            </a:r>
            <a:r>
              <a:rPr sz="2400" spc="-70" dirty="0">
                <a:solidFill>
                  <a:srgbClr val="132767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132767"/>
                </a:solidFill>
                <a:latin typeface="Times New Roman"/>
                <a:cs typeface="Times New Roman"/>
              </a:rPr>
              <a:t>gian).</a:t>
            </a: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75"/>
              </a:spcBef>
            </a:pPr>
            <a:r>
              <a:rPr sz="2400" b="1" spc="-5" dirty="0">
                <a:solidFill>
                  <a:srgbClr val="132767"/>
                </a:solidFill>
                <a:latin typeface="Times New Roman"/>
                <a:cs typeface="Times New Roman"/>
              </a:rPr>
              <a:t>Bước 2</a:t>
            </a:r>
            <a:r>
              <a:rPr sz="2400" spc="-5" dirty="0">
                <a:solidFill>
                  <a:srgbClr val="132767"/>
                </a:solidFill>
                <a:latin typeface="Times New Roman"/>
                <a:cs typeface="Times New Roman"/>
              </a:rPr>
              <a:t>: Trường </a:t>
            </a:r>
            <a:r>
              <a:rPr sz="2400" dirty="0">
                <a:solidFill>
                  <a:srgbClr val="132767"/>
                </a:solidFill>
                <a:latin typeface="Times New Roman"/>
                <a:cs typeface="Times New Roman"/>
              </a:rPr>
              <a:t>hợp suy </a:t>
            </a:r>
            <a:r>
              <a:rPr sz="2400" spc="-5" dirty="0">
                <a:solidFill>
                  <a:srgbClr val="132767"/>
                </a:solidFill>
                <a:latin typeface="Times New Roman"/>
                <a:cs typeface="Times New Roman"/>
              </a:rPr>
              <a:t>biến</a:t>
            </a:r>
            <a:endParaRPr sz="2400">
              <a:latin typeface="Times New Roman"/>
              <a:cs typeface="Times New Roman"/>
            </a:endParaRPr>
          </a:p>
          <a:p>
            <a:pPr marL="355600">
              <a:lnSpc>
                <a:spcPct val="100000"/>
              </a:lnSpc>
              <a:spcBef>
                <a:spcPts val="575"/>
              </a:spcBef>
            </a:pPr>
            <a:r>
              <a:rPr sz="2400" dirty="0">
                <a:solidFill>
                  <a:srgbClr val="132767"/>
                </a:solidFill>
                <a:latin typeface="Times New Roman"/>
                <a:cs typeface="Times New Roman"/>
              </a:rPr>
              <a:t>Với n = 1: </a:t>
            </a:r>
            <a:r>
              <a:rPr sz="2400" spc="-5" dirty="0">
                <a:solidFill>
                  <a:srgbClr val="132767"/>
                </a:solidFill>
                <a:latin typeface="Times New Roman"/>
                <a:cs typeface="Times New Roman"/>
              </a:rPr>
              <a:t>Chuyển đĩa từ </a:t>
            </a:r>
            <a:r>
              <a:rPr sz="2400" dirty="0">
                <a:solidFill>
                  <a:srgbClr val="132767"/>
                </a:solidFill>
                <a:latin typeface="Times New Roman"/>
                <a:cs typeface="Times New Roman"/>
              </a:rPr>
              <a:t>cột A sang cột C là</a:t>
            </a:r>
            <a:r>
              <a:rPr sz="2400" spc="-95" dirty="0">
                <a:solidFill>
                  <a:srgbClr val="132767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132767"/>
                </a:solidFill>
                <a:latin typeface="Times New Roman"/>
                <a:cs typeface="Times New Roman"/>
              </a:rPr>
              <a:t>xong.</a:t>
            </a: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80"/>
              </a:spcBef>
            </a:pPr>
            <a:r>
              <a:rPr sz="2400" b="1" spc="-5" dirty="0">
                <a:solidFill>
                  <a:srgbClr val="132767"/>
                </a:solidFill>
                <a:latin typeface="Times New Roman"/>
                <a:cs typeface="Times New Roman"/>
              </a:rPr>
              <a:t>Bước 3</a:t>
            </a:r>
            <a:r>
              <a:rPr sz="2400" spc="-5" dirty="0">
                <a:solidFill>
                  <a:srgbClr val="132767"/>
                </a:solidFill>
                <a:latin typeface="Times New Roman"/>
                <a:cs typeface="Times New Roman"/>
              </a:rPr>
              <a:t>: Phân </a:t>
            </a:r>
            <a:r>
              <a:rPr sz="2400" dirty="0">
                <a:solidFill>
                  <a:srgbClr val="132767"/>
                </a:solidFill>
                <a:latin typeface="Times New Roman"/>
                <a:cs typeface="Times New Roman"/>
              </a:rPr>
              <a:t>tích </a:t>
            </a:r>
            <a:r>
              <a:rPr sz="2400" spc="-5" dirty="0">
                <a:solidFill>
                  <a:srgbClr val="132767"/>
                </a:solidFill>
                <a:latin typeface="Times New Roman"/>
                <a:cs typeface="Times New Roman"/>
              </a:rPr>
              <a:t>trường </a:t>
            </a:r>
            <a:r>
              <a:rPr sz="2400" dirty="0">
                <a:solidFill>
                  <a:srgbClr val="132767"/>
                </a:solidFill>
                <a:latin typeface="Times New Roman"/>
                <a:cs typeface="Times New Roman"/>
              </a:rPr>
              <a:t>hợp </a:t>
            </a:r>
            <a:r>
              <a:rPr sz="2400" spc="-5" dirty="0">
                <a:solidFill>
                  <a:srgbClr val="132767"/>
                </a:solidFill>
                <a:latin typeface="Times New Roman"/>
                <a:cs typeface="Times New Roman"/>
              </a:rPr>
              <a:t>tổng</a:t>
            </a:r>
            <a:r>
              <a:rPr sz="2400" spc="-35" dirty="0">
                <a:solidFill>
                  <a:srgbClr val="132767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132767"/>
                </a:solidFill>
                <a:latin typeface="Times New Roman"/>
                <a:cs typeface="Times New Roman"/>
              </a:rPr>
              <a:t>quát.</a:t>
            </a: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75"/>
              </a:spcBef>
            </a:pPr>
            <a:r>
              <a:rPr sz="2400" dirty="0">
                <a:solidFill>
                  <a:srgbClr val="132767"/>
                </a:solidFill>
                <a:latin typeface="Times New Roman"/>
                <a:cs typeface="Times New Roman"/>
              </a:rPr>
              <a:t>* </a:t>
            </a:r>
            <a:r>
              <a:rPr sz="2400" b="1" dirty="0">
                <a:solidFill>
                  <a:srgbClr val="132767"/>
                </a:solidFill>
                <a:latin typeface="Times New Roman"/>
                <a:cs typeface="Times New Roman"/>
              </a:rPr>
              <a:t>Xét </a:t>
            </a:r>
            <a:r>
              <a:rPr sz="2400" b="1" spc="-5" dirty="0">
                <a:solidFill>
                  <a:srgbClr val="132767"/>
                </a:solidFill>
                <a:latin typeface="Times New Roman"/>
                <a:cs typeface="Times New Roman"/>
              </a:rPr>
              <a:t>trường hợp n=2</a:t>
            </a:r>
            <a:r>
              <a:rPr sz="2400" spc="-5" dirty="0">
                <a:solidFill>
                  <a:srgbClr val="132767"/>
                </a:solidFill>
                <a:latin typeface="Times New Roman"/>
                <a:cs typeface="Times New Roman"/>
              </a:rPr>
              <a:t>: thực hiện </a:t>
            </a:r>
            <a:r>
              <a:rPr sz="2400" dirty="0">
                <a:solidFill>
                  <a:srgbClr val="132767"/>
                </a:solidFill>
                <a:latin typeface="Times New Roman"/>
                <a:cs typeface="Times New Roman"/>
              </a:rPr>
              <a:t>3 phép</a:t>
            </a:r>
            <a:r>
              <a:rPr sz="2400" spc="-30" dirty="0">
                <a:solidFill>
                  <a:srgbClr val="132767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132767"/>
                </a:solidFill>
                <a:latin typeface="Times New Roman"/>
                <a:cs typeface="Times New Roman"/>
              </a:rPr>
              <a:t>chuyển:</a:t>
            </a:r>
            <a:endParaRPr sz="2400">
              <a:latin typeface="Times New Roman"/>
              <a:cs typeface="Times New Roman"/>
            </a:endParaRPr>
          </a:p>
          <a:p>
            <a:pPr marL="189230" indent="-177165">
              <a:lnSpc>
                <a:spcPct val="100000"/>
              </a:lnSpc>
              <a:spcBef>
                <a:spcPts val="575"/>
              </a:spcBef>
              <a:buChar char="-"/>
              <a:tabLst>
                <a:tab pos="189865" algn="l"/>
              </a:tabLst>
            </a:pPr>
            <a:r>
              <a:rPr sz="2400" dirty="0">
                <a:solidFill>
                  <a:srgbClr val="132767"/>
                </a:solidFill>
                <a:latin typeface="Times New Roman"/>
                <a:cs typeface="Times New Roman"/>
              </a:rPr>
              <a:t>Chuyển </a:t>
            </a:r>
            <a:r>
              <a:rPr sz="2400" spc="-5" dirty="0">
                <a:solidFill>
                  <a:srgbClr val="132767"/>
                </a:solidFill>
                <a:latin typeface="Times New Roman"/>
                <a:cs typeface="Times New Roman"/>
              </a:rPr>
              <a:t>đĩa thứ </a:t>
            </a:r>
            <a:r>
              <a:rPr sz="2400" dirty="0">
                <a:solidFill>
                  <a:srgbClr val="132767"/>
                </a:solidFill>
                <a:latin typeface="Times New Roman"/>
                <a:cs typeface="Times New Roman"/>
              </a:rPr>
              <a:t>nhất </a:t>
            </a:r>
            <a:r>
              <a:rPr sz="2400" spc="-5" dirty="0">
                <a:solidFill>
                  <a:srgbClr val="132767"/>
                </a:solidFill>
                <a:latin typeface="Times New Roman"/>
                <a:cs typeface="Times New Roman"/>
              </a:rPr>
              <a:t>từ </a:t>
            </a:r>
            <a:r>
              <a:rPr sz="2400" dirty="0">
                <a:solidFill>
                  <a:srgbClr val="132767"/>
                </a:solidFill>
                <a:latin typeface="Times New Roman"/>
                <a:cs typeface="Times New Roman"/>
              </a:rPr>
              <a:t>cọc A sang cọc B:</a:t>
            </a:r>
            <a:r>
              <a:rPr sz="2400" spc="-55" dirty="0">
                <a:solidFill>
                  <a:srgbClr val="132767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132767"/>
                </a:solidFill>
                <a:latin typeface="Times New Roman"/>
                <a:cs typeface="Times New Roman"/>
              </a:rPr>
              <a:t>ThapHN(1,A,C,B);</a:t>
            </a:r>
            <a:endParaRPr sz="2400">
              <a:latin typeface="Times New Roman"/>
              <a:cs typeface="Times New Roman"/>
            </a:endParaRPr>
          </a:p>
          <a:p>
            <a:pPr marL="189230" indent="-177165">
              <a:lnSpc>
                <a:spcPct val="100000"/>
              </a:lnSpc>
              <a:spcBef>
                <a:spcPts val="575"/>
              </a:spcBef>
              <a:buChar char="-"/>
              <a:tabLst>
                <a:tab pos="189865" algn="l"/>
                <a:tab pos="5356860" algn="l"/>
              </a:tabLst>
            </a:pPr>
            <a:r>
              <a:rPr sz="2400" dirty="0">
                <a:solidFill>
                  <a:srgbClr val="132767"/>
                </a:solidFill>
                <a:latin typeface="Times New Roman"/>
                <a:cs typeface="Times New Roman"/>
              </a:rPr>
              <a:t>Chuyển </a:t>
            </a:r>
            <a:r>
              <a:rPr sz="2400" spc="-5" dirty="0">
                <a:solidFill>
                  <a:srgbClr val="132767"/>
                </a:solidFill>
                <a:latin typeface="Times New Roman"/>
                <a:cs typeface="Times New Roman"/>
              </a:rPr>
              <a:t>đĩa thứ </a:t>
            </a:r>
            <a:r>
              <a:rPr sz="2400" dirty="0">
                <a:solidFill>
                  <a:srgbClr val="132767"/>
                </a:solidFill>
                <a:latin typeface="Times New Roman"/>
                <a:cs typeface="Times New Roman"/>
              </a:rPr>
              <a:t>hai </a:t>
            </a:r>
            <a:r>
              <a:rPr sz="2400" spc="-5" dirty="0">
                <a:solidFill>
                  <a:srgbClr val="132767"/>
                </a:solidFill>
                <a:latin typeface="Times New Roman"/>
                <a:cs typeface="Times New Roman"/>
              </a:rPr>
              <a:t>từ </a:t>
            </a:r>
            <a:r>
              <a:rPr sz="2400" dirty="0">
                <a:solidFill>
                  <a:srgbClr val="132767"/>
                </a:solidFill>
                <a:latin typeface="Times New Roman"/>
                <a:cs typeface="Times New Roman"/>
              </a:rPr>
              <a:t>cọc A sang</a:t>
            </a:r>
            <a:r>
              <a:rPr sz="2400" spc="-25" dirty="0">
                <a:solidFill>
                  <a:srgbClr val="132767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132767"/>
                </a:solidFill>
                <a:latin typeface="Times New Roman"/>
                <a:cs typeface="Times New Roman"/>
              </a:rPr>
              <a:t>cọc</a:t>
            </a:r>
            <a:r>
              <a:rPr sz="2400" spc="-5" dirty="0">
                <a:solidFill>
                  <a:srgbClr val="132767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132767"/>
                </a:solidFill>
                <a:latin typeface="Times New Roman"/>
                <a:cs typeface="Times New Roman"/>
              </a:rPr>
              <a:t>C:	</a:t>
            </a:r>
            <a:r>
              <a:rPr sz="2400" spc="-5" dirty="0">
                <a:solidFill>
                  <a:srgbClr val="132767"/>
                </a:solidFill>
                <a:latin typeface="Times New Roman"/>
                <a:cs typeface="Times New Roman"/>
              </a:rPr>
              <a:t>ThapHN(1,A,B,C);</a:t>
            </a:r>
            <a:endParaRPr sz="2400">
              <a:latin typeface="Times New Roman"/>
              <a:cs typeface="Times New Roman"/>
            </a:endParaRPr>
          </a:p>
          <a:p>
            <a:pPr marL="189230" indent="-177165">
              <a:lnSpc>
                <a:spcPct val="100000"/>
              </a:lnSpc>
              <a:spcBef>
                <a:spcPts val="575"/>
              </a:spcBef>
              <a:buChar char="-"/>
              <a:tabLst>
                <a:tab pos="189865" algn="l"/>
              </a:tabLst>
            </a:pPr>
            <a:r>
              <a:rPr sz="2400" dirty="0">
                <a:solidFill>
                  <a:srgbClr val="132767"/>
                </a:solidFill>
                <a:latin typeface="Times New Roman"/>
                <a:cs typeface="Times New Roman"/>
              </a:rPr>
              <a:t>Chuyển </a:t>
            </a:r>
            <a:r>
              <a:rPr sz="2400" spc="-5" dirty="0">
                <a:solidFill>
                  <a:srgbClr val="132767"/>
                </a:solidFill>
                <a:latin typeface="Times New Roman"/>
                <a:cs typeface="Times New Roman"/>
              </a:rPr>
              <a:t>đĩa thứ </a:t>
            </a:r>
            <a:r>
              <a:rPr sz="2400" dirty="0">
                <a:solidFill>
                  <a:srgbClr val="132767"/>
                </a:solidFill>
                <a:latin typeface="Times New Roman"/>
                <a:cs typeface="Times New Roman"/>
              </a:rPr>
              <a:t>nhất </a:t>
            </a:r>
            <a:r>
              <a:rPr sz="2400" spc="-5" dirty="0">
                <a:solidFill>
                  <a:srgbClr val="132767"/>
                </a:solidFill>
                <a:latin typeface="Times New Roman"/>
                <a:cs typeface="Times New Roman"/>
              </a:rPr>
              <a:t>từ </a:t>
            </a:r>
            <a:r>
              <a:rPr sz="2400" dirty="0">
                <a:solidFill>
                  <a:srgbClr val="132767"/>
                </a:solidFill>
                <a:latin typeface="Times New Roman"/>
                <a:cs typeface="Times New Roman"/>
              </a:rPr>
              <a:t>cọc B sang cọc C:</a:t>
            </a:r>
            <a:r>
              <a:rPr sz="2400" spc="-60" dirty="0">
                <a:solidFill>
                  <a:srgbClr val="132767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132767"/>
                </a:solidFill>
                <a:latin typeface="Times New Roman"/>
                <a:cs typeface="Times New Roman"/>
              </a:rPr>
              <a:t>ThapHN(1,B,A,C);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45"/>
              </a:lnSpc>
            </a:pPr>
            <a:fld id="{81D60167-4931-47E6-BA6A-407CBD079E47}" type="slidenum">
              <a:rPr spc="-5" dirty="0"/>
              <a:t>22</a:t>
            </a:fld>
            <a:endParaRPr spc="-5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23614" y="1043432"/>
            <a:ext cx="3992879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Bài toán tháp Hà</a:t>
            </a:r>
            <a:r>
              <a:rPr spc="-95" dirty="0"/>
              <a:t> </a:t>
            </a:r>
            <a:r>
              <a:rPr spc="-5" dirty="0"/>
              <a:t>Nội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57200" y="1436369"/>
            <a:ext cx="9144000" cy="979169"/>
            <a:chOff x="457200" y="1436369"/>
            <a:chExt cx="9144000" cy="979169"/>
          </a:xfrm>
        </p:grpSpPr>
        <p:sp>
          <p:nvSpPr>
            <p:cNvPr id="4" name="object 4"/>
            <p:cNvSpPr/>
            <p:nvPr/>
          </p:nvSpPr>
          <p:spPr>
            <a:xfrm>
              <a:off x="457200" y="1436369"/>
              <a:ext cx="9144000" cy="979169"/>
            </a:xfrm>
            <a:custGeom>
              <a:avLst/>
              <a:gdLst/>
              <a:ahLst/>
              <a:cxnLst/>
              <a:rect l="l" t="t" r="r" b="b"/>
              <a:pathLst>
                <a:path w="9144000" h="979169">
                  <a:moveTo>
                    <a:pt x="9144000" y="979169"/>
                  </a:moveTo>
                  <a:lnTo>
                    <a:pt x="9144000" y="0"/>
                  </a:lnTo>
                  <a:lnTo>
                    <a:pt x="0" y="0"/>
                  </a:lnTo>
                  <a:lnTo>
                    <a:pt x="0" y="979170"/>
                  </a:lnTo>
                  <a:lnTo>
                    <a:pt x="9144000" y="97916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7200" y="1436369"/>
              <a:ext cx="9143999" cy="138683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2000" y="1436369"/>
              <a:ext cx="8839200" cy="16383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7200" y="1572005"/>
              <a:ext cx="9144000" cy="76200"/>
            </a:xfrm>
            <a:prstGeom prst="rect">
              <a:avLst/>
            </a:prstGeom>
          </p:spPr>
        </p:pic>
      </p:grpSp>
      <p:sp>
        <p:nvSpPr>
          <p:cNvPr id="8" name="object 8"/>
          <p:cNvSpPr/>
          <p:nvPr/>
        </p:nvSpPr>
        <p:spPr>
          <a:xfrm>
            <a:off x="457200" y="3394709"/>
            <a:ext cx="9144000" cy="3920490"/>
          </a:xfrm>
          <a:custGeom>
            <a:avLst/>
            <a:gdLst/>
            <a:ahLst/>
            <a:cxnLst/>
            <a:rect l="l" t="t" r="r" b="b"/>
            <a:pathLst>
              <a:path w="9144000" h="3920490">
                <a:moveTo>
                  <a:pt x="9144000" y="0"/>
                </a:moveTo>
                <a:lnTo>
                  <a:pt x="0" y="0"/>
                </a:lnTo>
                <a:lnTo>
                  <a:pt x="0" y="979170"/>
                </a:lnTo>
                <a:lnTo>
                  <a:pt x="0" y="1958340"/>
                </a:lnTo>
                <a:lnTo>
                  <a:pt x="0" y="2937510"/>
                </a:lnTo>
                <a:lnTo>
                  <a:pt x="0" y="3920490"/>
                </a:lnTo>
                <a:lnTo>
                  <a:pt x="9144000" y="3920490"/>
                </a:lnTo>
                <a:lnTo>
                  <a:pt x="9144000" y="2937510"/>
                </a:lnTo>
                <a:lnTo>
                  <a:pt x="9144000" y="1958340"/>
                </a:lnTo>
                <a:lnTo>
                  <a:pt x="9144000" y="979170"/>
                </a:lnTo>
                <a:lnTo>
                  <a:pt x="9144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840739" y="1774189"/>
            <a:ext cx="8223250" cy="4719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1630" marR="5080" indent="-341630" algn="just">
              <a:lnSpc>
                <a:spcPct val="100000"/>
              </a:lnSpc>
              <a:spcBef>
                <a:spcPts val="100"/>
              </a:spcBef>
              <a:buFont typeface="Times New Roman"/>
              <a:buChar char="*"/>
              <a:tabLst>
                <a:tab pos="341630" algn="l"/>
              </a:tabLst>
            </a:pPr>
            <a:r>
              <a:rPr sz="2800" b="1" spc="-5" dirty="0">
                <a:solidFill>
                  <a:srgbClr val="132767"/>
                </a:solidFill>
                <a:latin typeface="Times New Roman"/>
                <a:cs typeface="Times New Roman"/>
              </a:rPr>
              <a:t>Tổng </a:t>
            </a:r>
            <a:r>
              <a:rPr sz="2800" b="1" dirty="0">
                <a:solidFill>
                  <a:srgbClr val="132767"/>
                </a:solidFill>
                <a:latin typeface="Times New Roman"/>
                <a:cs typeface="Times New Roman"/>
              </a:rPr>
              <a:t>quát hóa với </a:t>
            </a:r>
            <a:r>
              <a:rPr sz="2800" b="1" spc="-5" dirty="0">
                <a:solidFill>
                  <a:srgbClr val="132767"/>
                </a:solidFill>
                <a:latin typeface="Times New Roman"/>
                <a:cs typeface="Times New Roman"/>
              </a:rPr>
              <a:t>n</a:t>
            </a:r>
            <a:r>
              <a:rPr sz="2800" b="1" spc="-5" dirty="0">
                <a:solidFill>
                  <a:srgbClr val="132767"/>
                </a:solidFill>
                <a:latin typeface="Symbol"/>
                <a:cs typeface="Symbol"/>
              </a:rPr>
              <a:t></a:t>
            </a:r>
            <a:r>
              <a:rPr sz="2800" b="1" spc="-5" dirty="0">
                <a:solidFill>
                  <a:srgbClr val="132767"/>
                </a:solidFill>
                <a:latin typeface="Times New Roman"/>
                <a:cs typeface="Times New Roman"/>
              </a:rPr>
              <a:t>2</a:t>
            </a:r>
            <a:r>
              <a:rPr sz="2800" spc="-5" dirty="0">
                <a:solidFill>
                  <a:srgbClr val="132767"/>
                </a:solidFill>
                <a:latin typeface="Times New Roman"/>
                <a:cs typeface="Times New Roman"/>
              </a:rPr>
              <a:t>: Xem </a:t>
            </a:r>
            <a:r>
              <a:rPr sz="2800" dirty="0">
                <a:solidFill>
                  <a:srgbClr val="132767"/>
                </a:solidFill>
                <a:latin typeface="Times New Roman"/>
                <a:cs typeface="Times New Roman"/>
              </a:rPr>
              <a:t>(n-1) </a:t>
            </a:r>
            <a:r>
              <a:rPr sz="2800" spc="-5" dirty="0">
                <a:solidFill>
                  <a:srgbClr val="132767"/>
                </a:solidFill>
                <a:latin typeface="Times New Roman"/>
                <a:cs typeface="Times New Roman"/>
              </a:rPr>
              <a:t>đĩa nằm </a:t>
            </a:r>
            <a:r>
              <a:rPr sz="2800" dirty="0">
                <a:solidFill>
                  <a:srgbClr val="132767"/>
                </a:solidFill>
                <a:latin typeface="Times New Roman"/>
                <a:cs typeface="Times New Roman"/>
              </a:rPr>
              <a:t>ở </a:t>
            </a:r>
            <a:r>
              <a:rPr sz="2800" spc="-5" dirty="0">
                <a:solidFill>
                  <a:srgbClr val="132767"/>
                </a:solidFill>
                <a:latin typeface="Times New Roman"/>
                <a:cs typeface="Times New Roman"/>
              </a:rPr>
              <a:t>trên  đóng vai trò như </a:t>
            </a:r>
            <a:r>
              <a:rPr sz="2800" dirty="0">
                <a:solidFill>
                  <a:srgbClr val="132767"/>
                </a:solidFill>
                <a:latin typeface="Times New Roman"/>
                <a:cs typeface="Times New Roman"/>
              </a:rPr>
              <a:t>1 </a:t>
            </a:r>
            <a:r>
              <a:rPr sz="2800" spc="-5" dirty="0">
                <a:solidFill>
                  <a:srgbClr val="132767"/>
                </a:solidFill>
                <a:latin typeface="Times New Roman"/>
                <a:cs typeface="Times New Roman"/>
              </a:rPr>
              <a:t>đĩa thì có thể hình dung đang có </a:t>
            </a:r>
            <a:r>
              <a:rPr sz="2800" dirty="0">
                <a:solidFill>
                  <a:srgbClr val="132767"/>
                </a:solidFill>
                <a:latin typeface="Times New Roman"/>
                <a:cs typeface="Times New Roman"/>
              </a:rPr>
              <a:t>2  </a:t>
            </a:r>
            <a:r>
              <a:rPr sz="2800" spc="-5" dirty="0">
                <a:solidFill>
                  <a:srgbClr val="132767"/>
                </a:solidFill>
                <a:latin typeface="Times New Roman"/>
                <a:cs typeface="Times New Roman"/>
              </a:rPr>
              <a:t>đĩa trên cọc A. Nếu mô phỏng như trường hợp </a:t>
            </a:r>
            <a:r>
              <a:rPr sz="2800" dirty="0">
                <a:solidFill>
                  <a:srgbClr val="132767"/>
                </a:solidFill>
                <a:latin typeface="Times New Roman"/>
                <a:cs typeface="Times New Roman"/>
              </a:rPr>
              <a:t>n = </a:t>
            </a:r>
            <a:r>
              <a:rPr sz="2800" spc="-5" dirty="0">
                <a:solidFill>
                  <a:srgbClr val="132767"/>
                </a:solidFill>
                <a:latin typeface="Times New Roman"/>
                <a:cs typeface="Times New Roman"/>
              </a:rPr>
              <a:t>2,  giải thuật </a:t>
            </a:r>
            <a:r>
              <a:rPr sz="2800" dirty="0">
                <a:solidFill>
                  <a:srgbClr val="132767"/>
                </a:solidFill>
                <a:latin typeface="Times New Roman"/>
                <a:cs typeface="Times New Roman"/>
              </a:rPr>
              <a:t>chuyển như</a:t>
            </a:r>
            <a:r>
              <a:rPr sz="2800" spc="-95" dirty="0">
                <a:solidFill>
                  <a:srgbClr val="132767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132767"/>
                </a:solidFill>
                <a:latin typeface="Times New Roman"/>
                <a:cs typeface="Times New Roman"/>
              </a:rPr>
              <a:t>sau:</a:t>
            </a:r>
            <a:endParaRPr sz="2800">
              <a:latin typeface="Times New Roman"/>
              <a:cs typeface="Times New Roman"/>
            </a:endParaRPr>
          </a:p>
          <a:p>
            <a:pPr marL="755650" marR="1979295" lvl="1" indent="-755650" algn="just">
              <a:lnSpc>
                <a:spcPts val="4029"/>
              </a:lnSpc>
              <a:spcBef>
                <a:spcPts val="240"/>
              </a:spcBef>
              <a:buClr>
                <a:srgbClr val="22A2E2"/>
              </a:buClr>
              <a:buFont typeface="Wingdings"/>
              <a:buChar char=""/>
              <a:tabLst>
                <a:tab pos="755650" algn="l"/>
              </a:tabLst>
            </a:pPr>
            <a:r>
              <a:rPr sz="2800" dirty="0">
                <a:solidFill>
                  <a:srgbClr val="132767"/>
                </a:solidFill>
                <a:latin typeface="Times New Roman"/>
                <a:cs typeface="Times New Roman"/>
              </a:rPr>
              <a:t>Chuyển (n-1) đĩa từ </a:t>
            </a:r>
            <a:r>
              <a:rPr sz="2800" spc="-5" dirty="0">
                <a:solidFill>
                  <a:srgbClr val="132767"/>
                </a:solidFill>
                <a:latin typeface="Times New Roman"/>
                <a:cs typeface="Times New Roman"/>
              </a:rPr>
              <a:t>cọc </a:t>
            </a:r>
            <a:r>
              <a:rPr sz="2800" dirty="0">
                <a:solidFill>
                  <a:srgbClr val="132767"/>
                </a:solidFill>
                <a:latin typeface="Times New Roman"/>
                <a:cs typeface="Times New Roman"/>
              </a:rPr>
              <a:t>A </a:t>
            </a:r>
            <a:r>
              <a:rPr sz="2800" spc="-5" dirty="0">
                <a:solidFill>
                  <a:srgbClr val="132767"/>
                </a:solidFill>
                <a:latin typeface="Times New Roman"/>
                <a:cs typeface="Times New Roman"/>
              </a:rPr>
              <a:t>sang cọc</a:t>
            </a:r>
            <a:r>
              <a:rPr sz="2800" spc="-140" dirty="0">
                <a:solidFill>
                  <a:srgbClr val="132767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132767"/>
                </a:solidFill>
                <a:latin typeface="Times New Roman"/>
                <a:cs typeface="Times New Roman"/>
              </a:rPr>
              <a:t>B:  ThapHN(n-1,A,C,B);</a:t>
            </a:r>
            <a:endParaRPr sz="2800">
              <a:latin typeface="Times New Roman"/>
              <a:cs typeface="Times New Roman"/>
            </a:endParaRPr>
          </a:p>
          <a:p>
            <a:pPr marL="755650" marR="2513965" lvl="1" indent="-755650">
              <a:lnSpc>
                <a:spcPct val="100000"/>
              </a:lnSpc>
              <a:spcBef>
                <a:spcPts val="430"/>
              </a:spcBef>
              <a:buClr>
                <a:srgbClr val="22A2E2"/>
              </a:buClr>
              <a:buFont typeface="Wingdings"/>
              <a:buChar char=""/>
              <a:tabLst>
                <a:tab pos="755650" algn="l"/>
              </a:tabLst>
            </a:pPr>
            <a:r>
              <a:rPr sz="2800" dirty="0">
                <a:solidFill>
                  <a:srgbClr val="132767"/>
                </a:solidFill>
                <a:latin typeface="Times New Roman"/>
                <a:cs typeface="Times New Roman"/>
              </a:rPr>
              <a:t>Chuyển 1 đĩa từ </a:t>
            </a:r>
            <a:r>
              <a:rPr sz="2800" spc="-5" dirty="0">
                <a:solidFill>
                  <a:srgbClr val="132767"/>
                </a:solidFill>
                <a:latin typeface="Times New Roman"/>
                <a:cs typeface="Times New Roman"/>
              </a:rPr>
              <a:t>cọc </a:t>
            </a:r>
            <a:r>
              <a:rPr sz="2800" dirty="0">
                <a:solidFill>
                  <a:srgbClr val="132767"/>
                </a:solidFill>
                <a:latin typeface="Times New Roman"/>
                <a:cs typeface="Times New Roman"/>
              </a:rPr>
              <a:t>A </a:t>
            </a:r>
            <a:r>
              <a:rPr sz="2800" spc="-5" dirty="0">
                <a:solidFill>
                  <a:srgbClr val="132767"/>
                </a:solidFill>
                <a:latin typeface="Times New Roman"/>
                <a:cs typeface="Times New Roman"/>
              </a:rPr>
              <a:t>sang cọc</a:t>
            </a:r>
            <a:r>
              <a:rPr sz="2800" spc="-145" dirty="0">
                <a:solidFill>
                  <a:srgbClr val="132767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132767"/>
                </a:solidFill>
                <a:latin typeface="Times New Roman"/>
                <a:cs typeface="Times New Roman"/>
              </a:rPr>
              <a:t>C:  </a:t>
            </a:r>
            <a:r>
              <a:rPr sz="2800" dirty="0">
                <a:solidFill>
                  <a:srgbClr val="132767"/>
                </a:solidFill>
                <a:latin typeface="Times New Roman"/>
                <a:cs typeface="Times New Roman"/>
              </a:rPr>
              <a:t>ThapHN(1,A,B,C);</a:t>
            </a:r>
            <a:endParaRPr sz="2800">
              <a:latin typeface="Times New Roman"/>
              <a:cs typeface="Times New Roman"/>
            </a:endParaRPr>
          </a:p>
          <a:p>
            <a:pPr marL="755650" marR="1999614" lvl="1" indent="-755650">
              <a:lnSpc>
                <a:spcPct val="120000"/>
              </a:lnSpc>
              <a:buClr>
                <a:srgbClr val="22A2E2"/>
              </a:buClr>
              <a:buFont typeface="Wingdings"/>
              <a:buChar char=""/>
              <a:tabLst>
                <a:tab pos="755650" algn="l"/>
              </a:tabLst>
            </a:pPr>
            <a:r>
              <a:rPr sz="2800" dirty="0">
                <a:solidFill>
                  <a:srgbClr val="132767"/>
                </a:solidFill>
                <a:latin typeface="Times New Roman"/>
                <a:cs typeface="Times New Roman"/>
              </a:rPr>
              <a:t>Chuyển (n-1) đĩa từ </a:t>
            </a:r>
            <a:r>
              <a:rPr sz="2800" spc="-5" dirty="0">
                <a:solidFill>
                  <a:srgbClr val="132767"/>
                </a:solidFill>
                <a:latin typeface="Times New Roman"/>
                <a:cs typeface="Times New Roman"/>
              </a:rPr>
              <a:t>cọc </a:t>
            </a:r>
            <a:r>
              <a:rPr sz="2800" dirty="0">
                <a:solidFill>
                  <a:srgbClr val="132767"/>
                </a:solidFill>
                <a:latin typeface="Times New Roman"/>
                <a:cs typeface="Times New Roman"/>
              </a:rPr>
              <a:t>B </a:t>
            </a:r>
            <a:r>
              <a:rPr sz="2800" spc="-5" dirty="0">
                <a:solidFill>
                  <a:srgbClr val="132767"/>
                </a:solidFill>
                <a:latin typeface="Times New Roman"/>
                <a:cs typeface="Times New Roman"/>
              </a:rPr>
              <a:t>sang cọc</a:t>
            </a:r>
            <a:r>
              <a:rPr sz="2800" spc="-155" dirty="0">
                <a:solidFill>
                  <a:srgbClr val="132767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132767"/>
                </a:solidFill>
                <a:latin typeface="Times New Roman"/>
                <a:cs typeface="Times New Roman"/>
              </a:rPr>
              <a:t>C:  ThapHN(n-1,B,A,C);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45"/>
              </a:lnSpc>
            </a:pPr>
            <a:fld id="{81D60167-4931-47E6-BA6A-407CBD079E47}" type="slidenum">
              <a:rPr spc="-5" dirty="0"/>
              <a:t>23</a:t>
            </a:fld>
            <a:endParaRPr spc="-5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23614" y="1043432"/>
            <a:ext cx="3992879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Bài toán tháp Hà</a:t>
            </a:r>
            <a:r>
              <a:rPr spc="-95" dirty="0"/>
              <a:t> </a:t>
            </a:r>
            <a:r>
              <a:rPr spc="-5" dirty="0"/>
              <a:t>Nội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57200" y="1436369"/>
            <a:ext cx="9144000" cy="979169"/>
            <a:chOff x="457200" y="1436369"/>
            <a:chExt cx="9144000" cy="979169"/>
          </a:xfrm>
        </p:grpSpPr>
        <p:sp>
          <p:nvSpPr>
            <p:cNvPr id="4" name="object 4"/>
            <p:cNvSpPr/>
            <p:nvPr/>
          </p:nvSpPr>
          <p:spPr>
            <a:xfrm>
              <a:off x="457200" y="1436369"/>
              <a:ext cx="9144000" cy="979169"/>
            </a:xfrm>
            <a:custGeom>
              <a:avLst/>
              <a:gdLst/>
              <a:ahLst/>
              <a:cxnLst/>
              <a:rect l="l" t="t" r="r" b="b"/>
              <a:pathLst>
                <a:path w="9144000" h="979169">
                  <a:moveTo>
                    <a:pt x="9144000" y="979169"/>
                  </a:moveTo>
                  <a:lnTo>
                    <a:pt x="9144000" y="0"/>
                  </a:lnTo>
                  <a:lnTo>
                    <a:pt x="0" y="0"/>
                  </a:lnTo>
                  <a:lnTo>
                    <a:pt x="0" y="979170"/>
                  </a:lnTo>
                  <a:lnTo>
                    <a:pt x="9144000" y="97916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7200" y="1436369"/>
              <a:ext cx="9143999" cy="138683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2000" y="1436369"/>
              <a:ext cx="8839200" cy="16383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7200" y="1572005"/>
              <a:ext cx="9144000" cy="76200"/>
            </a:xfrm>
            <a:prstGeom prst="rect">
              <a:avLst/>
            </a:prstGeom>
          </p:spPr>
        </p:pic>
      </p:grpSp>
      <p:sp>
        <p:nvSpPr>
          <p:cNvPr id="8" name="object 8"/>
          <p:cNvSpPr/>
          <p:nvPr/>
        </p:nvSpPr>
        <p:spPr>
          <a:xfrm>
            <a:off x="457200" y="3394709"/>
            <a:ext cx="9144000" cy="979169"/>
          </a:xfrm>
          <a:custGeom>
            <a:avLst/>
            <a:gdLst/>
            <a:ahLst/>
            <a:cxnLst/>
            <a:rect l="l" t="t" r="r" b="b"/>
            <a:pathLst>
              <a:path w="9144000" h="979170">
                <a:moveTo>
                  <a:pt x="9144000" y="979169"/>
                </a:moveTo>
                <a:lnTo>
                  <a:pt x="9144000" y="0"/>
                </a:lnTo>
                <a:lnTo>
                  <a:pt x="0" y="0"/>
                </a:lnTo>
                <a:lnTo>
                  <a:pt x="0" y="979170"/>
                </a:lnTo>
                <a:lnTo>
                  <a:pt x="9144000" y="97916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022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05"/>
              </a:spcBef>
            </a:pPr>
            <a:r>
              <a:rPr spc="-5" dirty="0"/>
              <a:t>Như vậy, </a:t>
            </a:r>
            <a:r>
              <a:rPr dirty="0"/>
              <a:t>bài toán tháp </a:t>
            </a:r>
            <a:r>
              <a:rPr spc="-5" dirty="0"/>
              <a:t>Hà Nội có </a:t>
            </a:r>
            <a:r>
              <a:rPr dirty="0"/>
              <a:t>thể </a:t>
            </a:r>
            <a:r>
              <a:rPr spc="-5" dirty="0"/>
              <a:t>cài đặt </a:t>
            </a:r>
            <a:r>
              <a:rPr dirty="0"/>
              <a:t>như</a:t>
            </a:r>
            <a:r>
              <a:rPr spc="-130" dirty="0"/>
              <a:t> </a:t>
            </a:r>
            <a:r>
              <a:rPr dirty="0"/>
              <a:t>sau:</a:t>
            </a:r>
          </a:p>
          <a:p>
            <a:pPr marL="12700">
              <a:lnSpc>
                <a:spcPct val="100000"/>
              </a:lnSpc>
              <a:spcBef>
                <a:spcPts val="605"/>
              </a:spcBef>
            </a:pPr>
            <a:r>
              <a:rPr sz="2400" spc="-5" dirty="0">
                <a:latin typeface="Arial"/>
                <a:cs typeface="Arial"/>
              </a:rPr>
              <a:t>void ThapHN(int n,char A,char B,char</a:t>
            </a:r>
            <a:r>
              <a:rPr sz="2400" spc="3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C)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75"/>
              </a:spcBef>
            </a:pPr>
            <a:r>
              <a:rPr sz="2400" dirty="0">
                <a:latin typeface="Arial"/>
                <a:cs typeface="Arial"/>
              </a:rPr>
              <a:t>{</a:t>
            </a:r>
            <a:endParaRPr sz="2400">
              <a:latin typeface="Arial"/>
              <a:cs typeface="Arial"/>
            </a:endParaRPr>
          </a:p>
          <a:p>
            <a:pPr marL="180340" marR="497205">
              <a:lnSpc>
                <a:spcPct val="120000"/>
              </a:lnSpc>
            </a:pPr>
            <a:r>
              <a:rPr sz="2400" spc="-5" dirty="0">
                <a:latin typeface="Arial"/>
                <a:cs typeface="Arial"/>
              </a:rPr>
              <a:t>if(n==1) cout&lt;&lt;"\nChuyen dia tu </a:t>
            </a:r>
            <a:r>
              <a:rPr sz="2400" dirty="0">
                <a:latin typeface="Arial"/>
                <a:cs typeface="Arial"/>
              </a:rPr>
              <a:t>"&lt;&lt;A&lt;&lt;" </a:t>
            </a:r>
            <a:r>
              <a:rPr sz="2400" spc="-5" dirty="0">
                <a:latin typeface="Arial"/>
                <a:cs typeface="Arial"/>
              </a:rPr>
              <a:t>qua </a:t>
            </a:r>
            <a:r>
              <a:rPr sz="2400" dirty="0">
                <a:latin typeface="Arial"/>
                <a:cs typeface="Arial"/>
              </a:rPr>
              <a:t>"&lt;&lt;C;  </a:t>
            </a:r>
            <a:r>
              <a:rPr sz="2400" spc="-5" dirty="0">
                <a:latin typeface="Arial"/>
                <a:cs typeface="Arial"/>
              </a:rPr>
              <a:t>else</a:t>
            </a:r>
            <a:endParaRPr sz="2400">
              <a:latin typeface="Arial"/>
              <a:cs typeface="Arial"/>
            </a:endParaRPr>
          </a:p>
          <a:p>
            <a:pPr marL="600710">
              <a:lnSpc>
                <a:spcPct val="100000"/>
              </a:lnSpc>
              <a:spcBef>
                <a:spcPts val="575"/>
              </a:spcBef>
            </a:pPr>
            <a:r>
              <a:rPr sz="2400" dirty="0">
                <a:latin typeface="Arial"/>
                <a:cs typeface="Arial"/>
              </a:rPr>
              <a:t>{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457200" y="4373879"/>
            <a:ext cx="9144000" cy="979169"/>
            <a:chOff x="457200" y="4373879"/>
            <a:chExt cx="9144000" cy="979169"/>
          </a:xfrm>
        </p:grpSpPr>
        <p:sp>
          <p:nvSpPr>
            <p:cNvPr id="11" name="object 11"/>
            <p:cNvSpPr/>
            <p:nvPr/>
          </p:nvSpPr>
          <p:spPr>
            <a:xfrm>
              <a:off x="457200" y="4373879"/>
              <a:ext cx="9144000" cy="979169"/>
            </a:xfrm>
            <a:custGeom>
              <a:avLst/>
              <a:gdLst/>
              <a:ahLst/>
              <a:cxnLst/>
              <a:rect l="l" t="t" r="r" b="b"/>
              <a:pathLst>
                <a:path w="9144000" h="979170">
                  <a:moveTo>
                    <a:pt x="9144000" y="979170"/>
                  </a:moveTo>
                  <a:lnTo>
                    <a:pt x="9144000" y="0"/>
                  </a:lnTo>
                  <a:lnTo>
                    <a:pt x="0" y="0"/>
                  </a:lnTo>
                  <a:lnTo>
                    <a:pt x="0" y="979170"/>
                  </a:lnTo>
                  <a:lnTo>
                    <a:pt x="9144000" y="97917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013703" y="4413503"/>
              <a:ext cx="3289935" cy="939800"/>
            </a:xfrm>
            <a:custGeom>
              <a:avLst/>
              <a:gdLst/>
              <a:ahLst/>
              <a:cxnLst/>
              <a:rect l="l" t="t" r="r" b="b"/>
              <a:pathLst>
                <a:path w="3289934" h="939800">
                  <a:moveTo>
                    <a:pt x="3289554" y="939546"/>
                  </a:moveTo>
                  <a:lnTo>
                    <a:pt x="3289554" y="3048"/>
                  </a:lnTo>
                  <a:lnTo>
                    <a:pt x="3286505" y="0"/>
                  </a:lnTo>
                  <a:lnTo>
                    <a:pt x="3048" y="0"/>
                  </a:lnTo>
                  <a:lnTo>
                    <a:pt x="0" y="3048"/>
                  </a:lnTo>
                  <a:lnTo>
                    <a:pt x="0" y="939546"/>
                  </a:lnTo>
                  <a:lnTo>
                    <a:pt x="6096" y="939546"/>
                  </a:lnTo>
                  <a:lnTo>
                    <a:pt x="6096" y="12954"/>
                  </a:lnTo>
                  <a:lnTo>
                    <a:pt x="12954" y="6096"/>
                  </a:lnTo>
                  <a:lnTo>
                    <a:pt x="12954" y="12954"/>
                  </a:lnTo>
                  <a:lnTo>
                    <a:pt x="3276600" y="12954"/>
                  </a:lnTo>
                  <a:lnTo>
                    <a:pt x="3276600" y="6096"/>
                  </a:lnTo>
                  <a:lnTo>
                    <a:pt x="3282696" y="12954"/>
                  </a:lnTo>
                  <a:lnTo>
                    <a:pt x="3282696" y="939546"/>
                  </a:lnTo>
                  <a:lnTo>
                    <a:pt x="3289554" y="939546"/>
                  </a:lnTo>
                  <a:close/>
                </a:path>
                <a:path w="3289934" h="939800">
                  <a:moveTo>
                    <a:pt x="12954" y="12954"/>
                  </a:moveTo>
                  <a:lnTo>
                    <a:pt x="12954" y="6096"/>
                  </a:lnTo>
                  <a:lnTo>
                    <a:pt x="6096" y="12954"/>
                  </a:lnTo>
                  <a:lnTo>
                    <a:pt x="12954" y="12954"/>
                  </a:lnTo>
                  <a:close/>
                </a:path>
                <a:path w="3289934" h="939800">
                  <a:moveTo>
                    <a:pt x="12954" y="939546"/>
                  </a:moveTo>
                  <a:lnTo>
                    <a:pt x="12954" y="12954"/>
                  </a:lnTo>
                  <a:lnTo>
                    <a:pt x="6096" y="12954"/>
                  </a:lnTo>
                  <a:lnTo>
                    <a:pt x="6096" y="939546"/>
                  </a:lnTo>
                  <a:lnTo>
                    <a:pt x="12954" y="939546"/>
                  </a:lnTo>
                  <a:close/>
                </a:path>
                <a:path w="3289934" h="939800">
                  <a:moveTo>
                    <a:pt x="3282696" y="12954"/>
                  </a:moveTo>
                  <a:lnTo>
                    <a:pt x="3276600" y="6096"/>
                  </a:lnTo>
                  <a:lnTo>
                    <a:pt x="3276600" y="12954"/>
                  </a:lnTo>
                  <a:lnTo>
                    <a:pt x="3282696" y="12954"/>
                  </a:lnTo>
                  <a:close/>
                </a:path>
                <a:path w="3289934" h="939800">
                  <a:moveTo>
                    <a:pt x="3282696" y="939546"/>
                  </a:moveTo>
                  <a:lnTo>
                    <a:pt x="3282696" y="12954"/>
                  </a:lnTo>
                  <a:lnTo>
                    <a:pt x="3276600" y="12954"/>
                  </a:lnTo>
                  <a:lnTo>
                    <a:pt x="3276600" y="939546"/>
                  </a:lnTo>
                  <a:lnTo>
                    <a:pt x="3282696" y="939546"/>
                  </a:lnTo>
                  <a:close/>
                </a:path>
              </a:pathLst>
            </a:custGeom>
            <a:solidFill>
              <a:srgbClr val="1327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7847076" y="5217330"/>
            <a:ext cx="1113790" cy="3409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655"/>
              </a:lnSpc>
              <a:tabLst>
                <a:tab pos="248920" algn="l"/>
                <a:tab pos="672465" algn="l"/>
                <a:tab pos="1045210" algn="l"/>
              </a:tabLst>
            </a:pPr>
            <a:r>
              <a:rPr sz="2400" dirty="0">
                <a:solidFill>
                  <a:srgbClr val="132767"/>
                </a:solidFill>
                <a:latin typeface="Arial"/>
                <a:cs typeface="Arial"/>
              </a:rPr>
              <a:t>’	’</a:t>
            </a:r>
            <a:r>
              <a:rPr sz="2400" spc="-5" dirty="0">
                <a:solidFill>
                  <a:srgbClr val="132767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132767"/>
                </a:solidFill>
                <a:latin typeface="Arial"/>
                <a:cs typeface="Arial"/>
              </a:rPr>
              <a:t>’	’	’</a:t>
            </a:r>
            <a:endParaRPr sz="24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457200" y="5353050"/>
            <a:ext cx="9144000" cy="979169"/>
          </a:xfrm>
          <a:custGeom>
            <a:avLst/>
            <a:gdLst/>
            <a:ahLst/>
            <a:cxnLst/>
            <a:rect l="l" t="t" r="r" b="b"/>
            <a:pathLst>
              <a:path w="9144000" h="979170">
                <a:moveTo>
                  <a:pt x="9144000" y="979170"/>
                </a:moveTo>
                <a:lnTo>
                  <a:pt x="9144000" y="0"/>
                </a:lnTo>
                <a:lnTo>
                  <a:pt x="0" y="0"/>
                </a:lnTo>
                <a:lnTo>
                  <a:pt x="0" y="979170"/>
                </a:lnTo>
                <a:lnTo>
                  <a:pt x="9144000" y="97917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1755139" y="4398517"/>
            <a:ext cx="2768600" cy="1342390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75"/>
              </a:spcBef>
            </a:pPr>
            <a:r>
              <a:rPr sz="2400" spc="-5" dirty="0">
                <a:solidFill>
                  <a:srgbClr val="132767"/>
                </a:solidFill>
                <a:latin typeface="Arial"/>
                <a:cs typeface="Arial"/>
              </a:rPr>
              <a:t>ThapHN(n-1,A,C,B);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75"/>
              </a:spcBef>
            </a:pPr>
            <a:r>
              <a:rPr sz="2400" spc="-5" dirty="0">
                <a:solidFill>
                  <a:srgbClr val="132767"/>
                </a:solidFill>
                <a:latin typeface="Arial"/>
                <a:cs typeface="Arial"/>
              </a:rPr>
              <a:t>ThapHN(1,A,B,C);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75"/>
              </a:spcBef>
            </a:pPr>
            <a:r>
              <a:rPr sz="2400" spc="-5" dirty="0">
                <a:solidFill>
                  <a:srgbClr val="132767"/>
                </a:solidFill>
                <a:latin typeface="Arial"/>
                <a:cs typeface="Arial"/>
              </a:rPr>
              <a:t>ThapHN(n-1,B,A,C);</a:t>
            </a:r>
            <a:endParaRPr sz="24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429003" y="5788405"/>
            <a:ext cx="1276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32767"/>
                </a:solidFill>
                <a:latin typeface="Arial"/>
                <a:cs typeface="Arial"/>
              </a:rPr>
              <a:t>}</a:t>
            </a:r>
            <a:endParaRPr sz="240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6013703" y="5353050"/>
            <a:ext cx="3289935" cy="643255"/>
          </a:xfrm>
          <a:custGeom>
            <a:avLst/>
            <a:gdLst/>
            <a:ahLst/>
            <a:cxnLst/>
            <a:rect l="l" t="t" r="r" b="b"/>
            <a:pathLst>
              <a:path w="3289934" h="643254">
                <a:moveTo>
                  <a:pt x="12954" y="630174"/>
                </a:moveTo>
                <a:lnTo>
                  <a:pt x="12954" y="0"/>
                </a:lnTo>
                <a:lnTo>
                  <a:pt x="0" y="0"/>
                </a:lnTo>
                <a:lnTo>
                  <a:pt x="0" y="640079"/>
                </a:lnTo>
                <a:lnTo>
                  <a:pt x="3048" y="643127"/>
                </a:lnTo>
                <a:lnTo>
                  <a:pt x="6096" y="643127"/>
                </a:lnTo>
                <a:lnTo>
                  <a:pt x="6096" y="630174"/>
                </a:lnTo>
                <a:lnTo>
                  <a:pt x="12954" y="630174"/>
                </a:lnTo>
                <a:close/>
              </a:path>
              <a:path w="3289934" h="643254">
                <a:moveTo>
                  <a:pt x="3282696" y="630174"/>
                </a:moveTo>
                <a:lnTo>
                  <a:pt x="6096" y="630174"/>
                </a:lnTo>
                <a:lnTo>
                  <a:pt x="12954" y="636270"/>
                </a:lnTo>
                <a:lnTo>
                  <a:pt x="12954" y="643127"/>
                </a:lnTo>
                <a:lnTo>
                  <a:pt x="3276600" y="643127"/>
                </a:lnTo>
                <a:lnTo>
                  <a:pt x="3276600" y="636270"/>
                </a:lnTo>
                <a:lnTo>
                  <a:pt x="3282696" y="630174"/>
                </a:lnTo>
                <a:close/>
              </a:path>
              <a:path w="3289934" h="643254">
                <a:moveTo>
                  <a:pt x="12954" y="643127"/>
                </a:moveTo>
                <a:lnTo>
                  <a:pt x="12954" y="636270"/>
                </a:lnTo>
                <a:lnTo>
                  <a:pt x="6096" y="630174"/>
                </a:lnTo>
                <a:lnTo>
                  <a:pt x="6096" y="643127"/>
                </a:lnTo>
                <a:lnTo>
                  <a:pt x="12954" y="643127"/>
                </a:lnTo>
                <a:close/>
              </a:path>
              <a:path w="3289934" h="643254">
                <a:moveTo>
                  <a:pt x="3289554" y="640079"/>
                </a:moveTo>
                <a:lnTo>
                  <a:pt x="3289554" y="0"/>
                </a:lnTo>
                <a:lnTo>
                  <a:pt x="3276600" y="0"/>
                </a:lnTo>
                <a:lnTo>
                  <a:pt x="3276600" y="630174"/>
                </a:lnTo>
                <a:lnTo>
                  <a:pt x="3282696" y="630174"/>
                </a:lnTo>
                <a:lnTo>
                  <a:pt x="3282696" y="643127"/>
                </a:lnTo>
                <a:lnTo>
                  <a:pt x="3286505" y="643127"/>
                </a:lnTo>
                <a:lnTo>
                  <a:pt x="3289554" y="640079"/>
                </a:lnTo>
                <a:close/>
              </a:path>
              <a:path w="3289934" h="643254">
                <a:moveTo>
                  <a:pt x="3282696" y="643127"/>
                </a:moveTo>
                <a:lnTo>
                  <a:pt x="3282696" y="630174"/>
                </a:lnTo>
                <a:lnTo>
                  <a:pt x="3276600" y="636270"/>
                </a:lnTo>
                <a:lnTo>
                  <a:pt x="3276600" y="643127"/>
                </a:lnTo>
                <a:lnTo>
                  <a:pt x="3282696" y="643127"/>
                </a:lnTo>
                <a:close/>
              </a:path>
            </a:pathLst>
          </a:custGeom>
          <a:solidFill>
            <a:srgbClr val="13276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6098540" y="4444238"/>
            <a:ext cx="3061335" cy="1488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132767"/>
                </a:solidFill>
                <a:latin typeface="Arial"/>
                <a:cs typeface="Arial"/>
              </a:rPr>
              <a:t>main()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132767"/>
                </a:solidFill>
                <a:latin typeface="Arial"/>
                <a:cs typeface="Arial"/>
              </a:rPr>
              <a:t>{</a:t>
            </a:r>
            <a:endParaRPr sz="2400">
              <a:latin typeface="Arial"/>
              <a:cs typeface="Arial"/>
            </a:endParaRPr>
          </a:p>
          <a:p>
            <a:pPr marL="258445">
              <a:lnSpc>
                <a:spcPct val="100000"/>
              </a:lnSpc>
            </a:pPr>
            <a:r>
              <a:rPr sz="2400" spc="-5" dirty="0">
                <a:solidFill>
                  <a:srgbClr val="132767"/>
                </a:solidFill>
                <a:latin typeface="Arial"/>
                <a:cs typeface="Arial"/>
              </a:rPr>
              <a:t>ThapHN(3,</a:t>
            </a:r>
            <a:r>
              <a:rPr sz="2400" spc="-155" dirty="0">
                <a:solidFill>
                  <a:srgbClr val="132767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132767"/>
                </a:solidFill>
                <a:latin typeface="Arial"/>
                <a:cs typeface="Arial"/>
              </a:rPr>
              <a:t>A</a:t>
            </a:r>
            <a:r>
              <a:rPr sz="2400" spc="-320" dirty="0">
                <a:solidFill>
                  <a:srgbClr val="132767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132767"/>
                </a:solidFill>
                <a:latin typeface="Arial"/>
                <a:cs typeface="Arial"/>
              </a:rPr>
              <a:t>,</a:t>
            </a:r>
            <a:r>
              <a:rPr sz="2400" spc="-155" dirty="0">
                <a:solidFill>
                  <a:srgbClr val="132767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132767"/>
                </a:solidFill>
                <a:latin typeface="Arial"/>
                <a:cs typeface="Arial"/>
              </a:rPr>
              <a:t>B</a:t>
            </a:r>
            <a:r>
              <a:rPr sz="2400" spc="-150" dirty="0">
                <a:solidFill>
                  <a:srgbClr val="132767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132767"/>
                </a:solidFill>
                <a:latin typeface="Arial"/>
                <a:cs typeface="Arial"/>
              </a:rPr>
              <a:t>,C</a:t>
            </a:r>
            <a:r>
              <a:rPr sz="2400" spc="-145" dirty="0">
                <a:solidFill>
                  <a:srgbClr val="132767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132767"/>
                </a:solidFill>
                <a:latin typeface="Arial"/>
                <a:cs typeface="Arial"/>
              </a:rPr>
              <a:t>);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132767"/>
                </a:solidFill>
                <a:latin typeface="Arial"/>
                <a:cs typeface="Arial"/>
              </a:rPr>
              <a:t>}</a:t>
            </a:r>
            <a:endParaRPr sz="2400">
              <a:latin typeface="Arial"/>
              <a:cs typeface="Arial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45"/>
              </a:lnSpc>
            </a:pPr>
            <a:fld id="{81D60167-4931-47E6-BA6A-407CBD079E47}" type="slidenum">
              <a:rPr spc="-5" dirty="0"/>
              <a:t>24</a:t>
            </a:fld>
            <a:endParaRPr spc="-5" dirty="0"/>
          </a:p>
        </p:txBody>
      </p:sp>
      <p:sp>
        <p:nvSpPr>
          <p:cNvPr id="19" name="object 19"/>
          <p:cNvSpPr txBox="1"/>
          <p:nvPr/>
        </p:nvSpPr>
        <p:spPr>
          <a:xfrm>
            <a:off x="840739" y="6227317"/>
            <a:ext cx="1276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32767"/>
                </a:solidFill>
                <a:latin typeface="Arial"/>
                <a:cs typeface="Arial"/>
              </a:rPr>
              <a:t>}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224782" y="1043432"/>
            <a:ext cx="359092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Kiểm tra kiến</a:t>
            </a:r>
            <a:r>
              <a:rPr spc="-80" dirty="0"/>
              <a:t> </a:t>
            </a:r>
            <a:r>
              <a:rPr spc="-5" dirty="0"/>
              <a:t>thức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57200" y="1436369"/>
            <a:ext cx="9144000" cy="979169"/>
            <a:chOff x="457200" y="1436369"/>
            <a:chExt cx="9144000" cy="979169"/>
          </a:xfrm>
        </p:grpSpPr>
        <p:sp>
          <p:nvSpPr>
            <p:cNvPr id="4" name="object 4"/>
            <p:cNvSpPr/>
            <p:nvPr/>
          </p:nvSpPr>
          <p:spPr>
            <a:xfrm>
              <a:off x="457200" y="1436369"/>
              <a:ext cx="9144000" cy="979169"/>
            </a:xfrm>
            <a:custGeom>
              <a:avLst/>
              <a:gdLst/>
              <a:ahLst/>
              <a:cxnLst/>
              <a:rect l="l" t="t" r="r" b="b"/>
              <a:pathLst>
                <a:path w="9144000" h="979169">
                  <a:moveTo>
                    <a:pt x="9144000" y="979169"/>
                  </a:moveTo>
                  <a:lnTo>
                    <a:pt x="9144000" y="0"/>
                  </a:lnTo>
                  <a:lnTo>
                    <a:pt x="0" y="0"/>
                  </a:lnTo>
                  <a:lnTo>
                    <a:pt x="0" y="979170"/>
                  </a:lnTo>
                  <a:lnTo>
                    <a:pt x="9144000" y="97916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7200" y="1436369"/>
              <a:ext cx="9143999" cy="138683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2000" y="1436369"/>
              <a:ext cx="8839200" cy="16383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7200" y="1572005"/>
              <a:ext cx="9144000" cy="76200"/>
            </a:xfrm>
            <a:prstGeom prst="rect">
              <a:avLst/>
            </a:prstGeom>
          </p:spPr>
        </p:pic>
      </p:grpSp>
      <p:sp>
        <p:nvSpPr>
          <p:cNvPr id="8" name="object 8"/>
          <p:cNvSpPr/>
          <p:nvPr/>
        </p:nvSpPr>
        <p:spPr>
          <a:xfrm>
            <a:off x="457200" y="3394709"/>
            <a:ext cx="9144000" cy="1958339"/>
          </a:xfrm>
          <a:custGeom>
            <a:avLst/>
            <a:gdLst/>
            <a:ahLst/>
            <a:cxnLst/>
            <a:rect l="l" t="t" r="r" b="b"/>
            <a:pathLst>
              <a:path w="9144000" h="1958339">
                <a:moveTo>
                  <a:pt x="9144000" y="0"/>
                </a:moveTo>
                <a:lnTo>
                  <a:pt x="0" y="0"/>
                </a:lnTo>
                <a:lnTo>
                  <a:pt x="0" y="979170"/>
                </a:lnTo>
                <a:lnTo>
                  <a:pt x="0" y="1958340"/>
                </a:lnTo>
                <a:lnTo>
                  <a:pt x="9144000" y="1958340"/>
                </a:lnTo>
                <a:lnTo>
                  <a:pt x="9144000" y="979170"/>
                </a:lnTo>
                <a:lnTo>
                  <a:pt x="9144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840739" y="1683930"/>
            <a:ext cx="6305550" cy="4495800"/>
          </a:xfrm>
          <a:prstGeom prst="rect">
            <a:avLst/>
          </a:prstGeom>
        </p:spPr>
        <p:txBody>
          <a:bodyPr vert="horz" wrap="square" lIns="0" tIns="1022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05"/>
              </a:spcBef>
            </a:pPr>
            <a:r>
              <a:rPr sz="2800" dirty="0">
                <a:solidFill>
                  <a:srgbClr val="132767"/>
                </a:solidFill>
                <a:latin typeface="Times New Roman"/>
                <a:cs typeface="Times New Roman"/>
              </a:rPr>
              <a:t>Cho </a:t>
            </a:r>
            <a:r>
              <a:rPr sz="2800" spc="-5" dirty="0">
                <a:solidFill>
                  <a:srgbClr val="132767"/>
                </a:solidFill>
                <a:latin typeface="Times New Roman"/>
                <a:cs typeface="Times New Roman"/>
              </a:rPr>
              <a:t>biết kết </a:t>
            </a:r>
            <a:r>
              <a:rPr sz="2800" dirty="0">
                <a:solidFill>
                  <a:srgbClr val="132767"/>
                </a:solidFill>
                <a:latin typeface="Times New Roman"/>
                <a:cs typeface="Times New Roman"/>
              </a:rPr>
              <a:t>quả </a:t>
            </a:r>
            <a:r>
              <a:rPr sz="2800" spc="-5" dirty="0">
                <a:solidFill>
                  <a:srgbClr val="132767"/>
                </a:solidFill>
                <a:latin typeface="Times New Roman"/>
                <a:cs typeface="Times New Roman"/>
              </a:rPr>
              <a:t>của đoạn chương </a:t>
            </a:r>
            <a:r>
              <a:rPr sz="2800" dirty="0">
                <a:solidFill>
                  <a:srgbClr val="132767"/>
                </a:solidFill>
                <a:latin typeface="Times New Roman"/>
                <a:cs typeface="Times New Roman"/>
              </a:rPr>
              <a:t>trình</a:t>
            </a:r>
            <a:r>
              <a:rPr sz="2800" spc="-114" dirty="0">
                <a:solidFill>
                  <a:srgbClr val="132767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132767"/>
                </a:solidFill>
                <a:latin typeface="Times New Roman"/>
                <a:cs typeface="Times New Roman"/>
              </a:rPr>
              <a:t>sau:</a:t>
            </a:r>
            <a:endParaRPr sz="2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605"/>
              </a:spcBef>
            </a:pPr>
            <a:r>
              <a:rPr sz="2400" b="1" spc="-5" dirty="0">
                <a:solidFill>
                  <a:srgbClr val="FF0000"/>
                </a:solidFill>
                <a:latin typeface="Arial"/>
                <a:cs typeface="Arial"/>
              </a:rPr>
              <a:t>void DQ(int</a:t>
            </a:r>
            <a:r>
              <a:rPr sz="2400" b="1" spc="-2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0000"/>
                </a:solidFill>
                <a:latin typeface="Arial"/>
                <a:cs typeface="Arial"/>
              </a:rPr>
              <a:t>n)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75"/>
              </a:spcBef>
            </a:pPr>
            <a:r>
              <a:rPr sz="2400" b="1" dirty="0">
                <a:solidFill>
                  <a:srgbClr val="FF0000"/>
                </a:solidFill>
                <a:latin typeface="Arial"/>
                <a:cs typeface="Arial"/>
              </a:rPr>
              <a:t>{</a:t>
            </a:r>
            <a:endParaRPr sz="2400">
              <a:latin typeface="Arial"/>
              <a:cs typeface="Arial"/>
            </a:endParaRPr>
          </a:p>
          <a:p>
            <a:pPr marL="180340">
              <a:lnSpc>
                <a:spcPct val="100000"/>
              </a:lnSpc>
              <a:spcBef>
                <a:spcPts val="575"/>
              </a:spcBef>
            </a:pPr>
            <a:r>
              <a:rPr sz="2400" b="1" spc="-5" dirty="0">
                <a:solidFill>
                  <a:srgbClr val="FF0000"/>
                </a:solidFill>
                <a:latin typeface="Arial"/>
                <a:cs typeface="Arial"/>
              </a:rPr>
              <a:t>if(n&gt;1)</a:t>
            </a:r>
            <a:r>
              <a:rPr sz="2400" b="1" spc="-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0000"/>
                </a:solidFill>
                <a:latin typeface="Arial"/>
                <a:cs typeface="Arial"/>
              </a:rPr>
              <a:t>DQ(n-1);</a:t>
            </a:r>
            <a:endParaRPr sz="2400">
              <a:latin typeface="Arial"/>
              <a:cs typeface="Arial"/>
            </a:endParaRPr>
          </a:p>
          <a:p>
            <a:pPr marL="180340">
              <a:lnSpc>
                <a:spcPct val="100000"/>
              </a:lnSpc>
              <a:spcBef>
                <a:spcPts val="575"/>
              </a:spcBef>
            </a:pPr>
            <a:r>
              <a:rPr sz="2400" b="1" spc="-5" dirty="0">
                <a:solidFill>
                  <a:srgbClr val="FF0000"/>
                </a:solidFill>
                <a:latin typeface="Arial"/>
                <a:cs typeface="Arial"/>
              </a:rPr>
              <a:t>cout&lt;&lt;n;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80"/>
              </a:spcBef>
            </a:pPr>
            <a:r>
              <a:rPr sz="2400" b="1" dirty="0">
                <a:solidFill>
                  <a:srgbClr val="FF0000"/>
                </a:solidFill>
                <a:latin typeface="Arial"/>
                <a:cs typeface="Arial"/>
              </a:rPr>
              <a:t>}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75"/>
              </a:spcBef>
            </a:pPr>
            <a:r>
              <a:rPr sz="2400" b="1" spc="-5" dirty="0">
                <a:solidFill>
                  <a:srgbClr val="FF0000"/>
                </a:solidFill>
                <a:latin typeface="Arial"/>
                <a:cs typeface="Arial"/>
              </a:rPr>
              <a:t>main()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75"/>
              </a:spcBef>
            </a:pPr>
            <a:r>
              <a:rPr sz="2400" b="1" dirty="0">
                <a:solidFill>
                  <a:srgbClr val="FF0000"/>
                </a:solidFill>
                <a:latin typeface="Arial"/>
                <a:cs typeface="Arial"/>
              </a:rPr>
              <a:t>{</a:t>
            </a:r>
            <a:endParaRPr sz="2400">
              <a:latin typeface="Arial"/>
              <a:cs typeface="Arial"/>
            </a:endParaRPr>
          </a:p>
          <a:p>
            <a:pPr marL="355600">
              <a:lnSpc>
                <a:spcPct val="100000"/>
              </a:lnSpc>
              <a:spcBef>
                <a:spcPts val="575"/>
              </a:spcBef>
            </a:pPr>
            <a:r>
              <a:rPr sz="2400" b="1" spc="-5" dirty="0">
                <a:solidFill>
                  <a:srgbClr val="FF0000"/>
                </a:solidFill>
                <a:latin typeface="Arial"/>
                <a:cs typeface="Arial"/>
              </a:rPr>
              <a:t>DQ(5);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75"/>
              </a:spcBef>
            </a:pPr>
            <a:r>
              <a:rPr sz="2400" b="1" dirty="0">
                <a:solidFill>
                  <a:srgbClr val="FF0000"/>
                </a:solidFill>
                <a:latin typeface="Arial"/>
                <a:cs typeface="Arial"/>
              </a:rPr>
              <a:t>}</a:t>
            </a:r>
            <a:endParaRPr sz="2400">
              <a:latin typeface="Arial"/>
              <a:cs typeface="Arial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45"/>
              </a:lnSpc>
            </a:pPr>
            <a:fld id="{81D60167-4931-47E6-BA6A-407CBD079E47}" type="slidenum">
              <a:rPr spc="-5" dirty="0"/>
              <a:t>25</a:t>
            </a:fld>
            <a:endParaRPr spc="-5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224782" y="1043432"/>
            <a:ext cx="359092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Kiểm tra kiến</a:t>
            </a:r>
            <a:r>
              <a:rPr spc="-80" dirty="0"/>
              <a:t> </a:t>
            </a:r>
            <a:r>
              <a:rPr spc="-5" dirty="0"/>
              <a:t>thức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57200" y="1436369"/>
            <a:ext cx="9144000" cy="979169"/>
            <a:chOff x="457200" y="1436369"/>
            <a:chExt cx="9144000" cy="979169"/>
          </a:xfrm>
        </p:grpSpPr>
        <p:sp>
          <p:nvSpPr>
            <p:cNvPr id="4" name="object 4"/>
            <p:cNvSpPr/>
            <p:nvPr/>
          </p:nvSpPr>
          <p:spPr>
            <a:xfrm>
              <a:off x="457200" y="1436369"/>
              <a:ext cx="9144000" cy="979169"/>
            </a:xfrm>
            <a:custGeom>
              <a:avLst/>
              <a:gdLst/>
              <a:ahLst/>
              <a:cxnLst/>
              <a:rect l="l" t="t" r="r" b="b"/>
              <a:pathLst>
                <a:path w="9144000" h="979169">
                  <a:moveTo>
                    <a:pt x="9144000" y="979169"/>
                  </a:moveTo>
                  <a:lnTo>
                    <a:pt x="9144000" y="0"/>
                  </a:lnTo>
                  <a:lnTo>
                    <a:pt x="0" y="0"/>
                  </a:lnTo>
                  <a:lnTo>
                    <a:pt x="0" y="979170"/>
                  </a:lnTo>
                  <a:lnTo>
                    <a:pt x="9144000" y="97916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7200" y="1436369"/>
              <a:ext cx="9143999" cy="138683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2000" y="1436369"/>
              <a:ext cx="8839200" cy="16383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7200" y="1572005"/>
              <a:ext cx="9144000" cy="76200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2898129" y="2147865"/>
            <a:ext cx="4482465" cy="3609975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355600">
              <a:lnSpc>
                <a:spcPct val="100000"/>
              </a:lnSpc>
              <a:spcBef>
                <a:spcPts val="770"/>
              </a:spcBef>
            </a:pPr>
            <a:r>
              <a:rPr sz="2800" b="1" spc="-5" dirty="0">
                <a:solidFill>
                  <a:srgbClr val="FF0000"/>
                </a:solidFill>
                <a:latin typeface="Arial"/>
                <a:cs typeface="Arial"/>
              </a:rPr>
              <a:t>DQ(5)</a:t>
            </a:r>
            <a:r>
              <a:rPr sz="2800" b="1" spc="-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800" b="1" spc="-5" dirty="0">
                <a:solidFill>
                  <a:srgbClr val="FF0000"/>
                </a:solidFill>
                <a:latin typeface="Arial"/>
                <a:cs typeface="Arial"/>
              </a:rPr>
              <a:t>Dạy</a:t>
            </a:r>
            <a:endParaRPr sz="2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670"/>
              </a:spcBef>
            </a:pPr>
            <a:r>
              <a:rPr sz="2800" spc="-140" dirty="0">
                <a:solidFill>
                  <a:srgbClr val="184BB2"/>
                </a:solidFill>
                <a:latin typeface="Wingdings"/>
                <a:cs typeface="Wingdings"/>
              </a:rPr>
              <a:t></a:t>
            </a:r>
            <a:r>
              <a:rPr sz="2800" b="1" spc="-140" dirty="0">
                <a:solidFill>
                  <a:srgbClr val="C00000"/>
                </a:solidFill>
                <a:latin typeface="Arial"/>
                <a:cs typeface="Arial"/>
              </a:rPr>
              <a:t>DQ(4)</a:t>
            </a:r>
            <a:r>
              <a:rPr sz="2800" b="1" spc="-1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C00000"/>
                </a:solidFill>
                <a:latin typeface="Arial"/>
                <a:cs typeface="Arial"/>
              </a:rPr>
              <a:t>Cafe</a:t>
            </a:r>
            <a:endParaRPr sz="2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675"/>
              </a:spcBef>
            </a:pPr>
            <a:r>
              <a:rPr sz="2800" spc="-140" dirty="0">
                <a:solidFill>
                  <a:srgbClr val="184BB2"/>
                </a:solidFill>
                <a:latin typeface="Wingdings"/>
                <a:cs typeface="Wingdings"/>
              </a:rPr>
              <a:t></a:t>
            </a:r>
            <a:r>
              <a:rPr sz="2800" b="1" spc="-140" dirty="0">
                <a:solidFill>
                  <a:srgbClr val="F30DA1"/>
                </a:solidFill>
                <a:latin typeface="Arial"/>
                <a:cs typeface="Arial"/>
              </a:rPr>
              <a:t>DQ(3) </a:t>
            </a:r>
            <a:r>
              <a:rPr sz="2800" b="1" spc="-5" dirty="0">
                <a:solidFill>
                  <a:srgbClr val="F30DA1"/>
                </a:solidFill>
                <a:latin typeface="Arial"/>
                <a:cs typeface="Arial"/>
              </a:rPr>
              <a:t>Giải đáp thắc</a:t>
            </a:r>
            <a:r>
              <a:rPr sz="2800" b="1" spc="130" dirty="0">
                <a:solidFill>
                  <a:srgbClr val="F30DA1"/>
                </a:solidFill>
                <a:latin typeface="Arial"/>
                <a:cs typeface="Arial"/>
              </a:rPr>
              <a:t> </a:t>
            </a:r>
            <a:r>
              <a:rPr sz="2800" b="1" spc="-5" dirty="0">
                <a:solidFill>
                  <a:srgbClr val="F30DA1"/>
                </a:solidFill>
                <a:latin typeface="Arial"/>
                <a:cs typeface="Arial"/>
              </a:rPr>
              <a:t>mắc</a:t>
            </a:r>
            <a:endParaRPr sz="2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670"/>
              </a:spcBef>
            </a:pPr>
            <a:r>
              <a:rPr sz="2800" spc="-140" dirty="0">
                <a:solidFill>
                  <a:srgbClr val="184BB2"/>
                </a:solidFill>
                <a:latin typeface="Wingdings"/>
                <a:cs typeface="Wingdings"/>
              </a:rPr>
              <a:t></a:t>
            </a:r>
            <a:r>
              <a:rPr sz="2800" b="1" spc="-140" dirty="0">
                <a:solidFill>
                  <a:srgbClr val="00B050"/>
                </a:solidFill>
                <a:latin typeface="Arial"/>
                <a:cs typeface="Arial"/>
              </a:rPr>
              <a:t>DQ(2) </a:t>
            </a:r>
            <a:r>
              <a:rPr sz="2800" b="1" spc="-5" dirty="0">
                <a:solidFill>
                  <a:srgbClr val="00B050"/>
                </a:solidFill>
                <a:latin typeface="Arial"/>
                <a:cs typeface="Arial"/>
              </a:rPr>
              <a:t>Ký</a:t>
            </a:r>
            <a:r>
              <a:rPr sz="2800" b="1" spc="130" dirty="0">
                <a:solidFill>
                  <a:srgbClr val="00B050"/>
                </a:solidFill>
                <a:latin typeface="Arial"/>
                <a:cs typeface="Arial"/>
              </a:rPr>
              <a:t> </a:t>
            </a:r>
            <a:r>
              <a:rPr sz="2800" b="1" spc="-5" dirty="0">
                <a:solidFill>
                  <a:srgbClr val="00B050"/>
                </a:solidFill>
                <a:latin typeface="Arial"/>
                <a:cs typeface="Arial"/>
              </a:rPr>
              <a:t>đề</a:t>
            </a:r>
            <a:endParaRPr sz="2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675"/>
              </a:spcBef>
            </a:pPr>
            <a:r>
              <a:rPr sz="2800" spc="-140" dirty="0">
                <a:solidFill>
                  <a:srgbClr val="184BB2"/>
                </a:solidFill>
                <a:latin typeface="Wingdings"/>
                <a:cs typeface="Wingdings"/>
              </a:rPr>
              <a:t></a:t>
            </a:r>
            <a:r>
              <a:rPr sz="2800" b="1" spc="-140" dirty="0">
                <a:solidFill>
                  <a:srgbClr val="184BB2"/>
                </a:solidFill>
                <a:latin typeface="Arial"/>
                <a:cs typeface="Arial"/>
              </a:rPr>
              <a:t>DQ(1) </a:t>
            </a:r>
            <a:r>
              <a:rPr sz="2800" b="1" spc="-5" dirty="0">
                <a:solidFill>
                  <a:srgbClr val="184BB2"/>
                </a:solidFill>
                <a:latin typeface="Arial"/>
                <a:cs typeface="Arial"/>
              </a:rPr>
              <a:t>Nghe điện</a:t>
            </a:r>
            <a:r>
              <a:rPr sz="2800" b="1" spc="130" dirty="0">
                <a:solidFill>
                  <a:srgbClr val="184BB2"/>
                </a:solidFill>
                <a:latin typeface="Arial"/>
                <a:cs typeface="Arial"/>
              </a:rPr>
              <a:t> </a:t>
            </a:r>
            <a:r>
              <a:rPr sz="2800" b="1" spc="-5" dirty="0">
                <a:solidFill>
                  <a:srgbClr val="184BB2"/>
                </a:solidFill>
                <a:latin typeface="Arial"/>
                <a:cs typeface="Arial"/>
              </a:rPr>
              <a:t>thoại</a:t>
            </a:r>
            <a:endParaRPr sz="2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40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800" b="1" dirty="0">
                <a:solidFill>
                  <a:srgbClr val="184BB2"/>
                </a:solidFill>
                <a:latin typeface="Arial"/>
                <a:cs typeface="Arial"/>
              </a:rPr>
              <a:t>* </a:t>
            </a:r>
            <a:r>
              <a:rPr sz="2800" b="1" spc="-5" dirty="0">
                <a:solidFill>
                  <a:srgbClr val="184BB2"/>
                </a:solidFill>
                <a:latin typeface="Arial"/>
                <a:cs typeface="Arial"/>
              </a:rPr>
              <a:t>Kết quả: </a:t>
            </a:r>
            <a:r>
              <a:rPr sz="2800" b="1" dirty="0">
                <a:solidFill>
                  <a:srgbClr val="184BB2"/>
                </a:solidFill>
                <a:latin typeface="Arial"/>
                <a:cs typeface="Arial"/>
              </a:rPr>
              <a:t>1 2 3 4</a:t>
            </a:r>
            <a:r>
              <a:rPr sz="2800" b="1" spc="-20" dirty="0">
                <a:solidFill>
                  <a:srgbClr val="184BB2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184BB2"/>
                </a:solidFill>
                <a:latin typeface="Arial"/>
                <a:cs typeface="Arial"/>
              </a:rPr>
              <a:t>5</a:t>
            </a:r>
            <a:endParaRPr sz="2800">
              <a:latin typeface="Arial"/>
              <a:cs typeface="Arial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45"/>
              </a:lnSpc>
            </a:pPr>
            <a:fld id="{81D60167-4931-47E6-BA6A-407CBD079E47}" type="slidenum">
              <a:rPr spc="-5" dirty="0"/>
              <a:t>26</a:t>
            </a:fld>
            <a:endParaRPr spc="-5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239765" y="1043432"/>
            <a:ext cx="156019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MACRO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57200" y="1436369"/>
            <a:ext cx="9144000" cy="979169"/>
            <a:chOff x="457200" y="1436369"/>
            <a:chExt cx="9144000" cy="979169"/>
          </a:xfrm>
        </p:grpSpPr>
        <p:sp>
          <p:nvSpPr>
            <p:cNvPr id="4" name="object 4"/>
            <p:cNvSpPr/>
            <p:nvPr/>
          </p:nvSpPr>
          <p:spPr>
            <a:xfrm>
              <a:off x="457200" y="1436369"/>
              <a:ext cx="9144000" cy="979169"/>
            </a:xfrm>
            <a:custGeom>
              <a:avLst/>
              <a:gdLst/>
              <a:ahLst/>
              <a:cxnLst/>
              <a:rect l="l" t="t" r="r" b="b"/>
              <a:pathLst>
                <a:path w="9144000" h="979169">
                  <a:moveTo>
                    <a:pt x="9144000" y="979169"/>
                  </a:moveTo>
                  <a:lnTo>
                    <a:pt x="9144000" y="0"/>
                  </a:lnTo>
                  <a:lnTo>
                    <a:pt x="0" y="0"/>
                  </a:lnTo>
                  <a:lnTo>
                    <a:pt x="0" y="979170"/>
                  </a:lnTo>
                  <a:lnTo>
                    <a:pt x="9144000" y="97916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7200" y="1436369"/>
              <a:ext cx="9143999" cy="138683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2000" y="1436369"/>
              <a:ext cx="8839200" cy="16383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7200" y="1572005"/>
              <a:ext cx="9144000" cy="76200"/>
            </a:xfrm>
            <a:prstGeom prst="rect">
              <a:avLst/>
            </a:prstGeom>
          </p:spPr>
        </p:pic>
      </p:grpSp>
      <p:sp>
        <p:nvSpPr>
          <p:cNvPr id="8" name="object 8"/>
          <p:cNvSpPr/>
          <p:nvPr/>
        </p:nvSpPr>
        <p:spPr>
          <a:xfrm>
            <a:off x="457200" y="3394709"/>
            <a:ext cx="9144000" cy="2937510"/>
          </a:xfrm>
          <a:custGeom>
            <a:avLst/>
            <a:gdLst/>
            <a:ahLst/>
            <a:cxnLst/>
            <a:rect l="l" t="t" r="r" b="b"/>
            <a:pathLst>
              <a:path w="9144000" h="2937510">
                <a:moveTo>
                  <a:pt x="9144000" y="0"/>
                </a:moveTo>
                <a:lnTo>
                  <a:pt x="0" y="0"/>
                </a:lnTo>
                <a:lnTo>
                  <a:pt x="0" y="979170"/>
                </a:lnTo>
                <a:lnTo>
                  <a:pt x="0" y="1958340"/>
                </a:lnTo>
                <a:lnTo>
                  <a:pt x="0" y="2937510"/>
                </a:lnTo>
                <a:lnTo>
                  <a:pt x="9144000" y="2937510"/>
                </a:lnTo>
                <a:lnTo>
                  <a:pt x="9144000" y="1958340"/>
                </a:lnTo>
                <a:lnTo>
                  <a:pt x="9144000" y="979170"/>
                </a:lnTo>
                <a:lnTo>
                  <a:pt x="9144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840732" y="1775713"/>
            <a:ext cx="8300084" cy="4122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 algn="just">
              <a:lnSpc>
                <a:spcPct val="100000"/>
              </a:lnSpc>
              <a:spcBef>
                <a:spcPts val="100"/>
              </a:spcBef>
            </a:pPr>
            <a:r>
              <a:rPr sz="2800" spc="30" dirty="0">
                <a:solidFill>
                  <a:srgbClr val="184BB2"/>
                </a:solidFill>
                <a:latin typeface="Wingdings"/>
                <a:cs typeface="Wingdings"/>
              </a:rPr>
              <a:t></a:t>
            </a:r>
            <a:r>
              <a:rPr sz="2800" spc="30" dirty="0">
                <a:solidFill>
                  <a:srgbClr val="132767"/>
                </a:solidFill>
                <a:latin typeface="Arial"/>
                <a:cs typeface="Arial"/>
              </a:rPr>
              <a:t>Macro </a:t>
            </a:r>
            <a:r>
              <a:rPr sz="2800" dirty="0">
                <a:solidFill>
                  <a:srgbClr val="132767"/>
                </a:solidFill>
                <a:latin typeface="Arial"/>
                <a:cs typeface="Arial"/>
              </a:rPr>
              <a:t>là tên </a:t>
            </a:r>
            <a:r>
              <a:rPr sz="2800" spc="-5" dirty="0">
                <a:solidFill>
                  <a:srgbClr val="132767"/>
                </a:solidFill>
                <a:latin typeface="Arial"/>
                <a:cs typeface="Arial"/>
              </a:rPr>
              <a:t>được kết nối với </a:t>
            </a:r>
            <a:r>
              <a:rPr sz="2800" dirty="0">
                <a:solidFill>
                  <a:srgbClr val="132767"/>
                </a:solidFill>
                <a:latin typeface="Arial"/>
                <a:cs typeface="Arial"/>
              </a:rPr>
              <a:t>một chuỗi </a:t>
            </a:r>
            <a:r>
              <a:rPr sz="2800" spc="-5" dirty="0">
                <a:solidFill>
                  <a:srgbClr val="132767"/>
                </a:solidFill>
                <a:latin typeface="Arial"/>
                <a:cs typeface="Arial"/>
              </a:rPr>
              <a:t>ký </a:t>
            </a:r>
            <a:r>
              <a:rPr sz="2800" spc="-140" dirty="0">
                <a:solidFill>
                  <a:srgbClr val="132767"/>
                </a:solidFill>
                <a:latin typeface="Arial"/>
                <a:cs typeface="Arial"/>
              </a:rPr>
              <a:t>tự  </a:t>
            </a:r>
            <a:r>
              <a:rPr sz="2800" dirty="0">
                <a:solidFill>
                  <a:srgbClr val="132767"/>
                </a:solidFill>
                <a:latin typeface="Arial"/>
                <a:cs typeface="Arial"/>
              </a:rPr>
              <a:t>(được gọi là thân</a:t>
            </a:r>
            <a:r>
              <a:rPr sz="2800" spc="-25" dirty="0">
                <a:solidFill>
                  <a:srgbClr val="132767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132767"/>
                </a:solidFill>
                <a:latin typeface="Arial"/>
                <a:cs typeface="Arial"/>
              </a:rPr>
              <a:t>macro).</a:t>
            </a:r>
            <a:endParaRPr sz="2800">
              <a:latin typeface="Arial"/>
              <a:cs typeface="Arial"/>
            </a:endParaRPr>
          </a:p>
          <a:p>
            <a:pPr marL="355600" marR="5080" indent="-343535" algn="just">
              <a:lnSpc>
                <a:spcPct val="100000"/>
              </a:lnSpc>
              <a:spcBef>
                <a:spcPts val="675"/>
              </a:spcBef>
            </a:pPr>
            <a:r>
              <a:rPr sz="2800" spc="50" dirty="0">
                <a:solidFill>
                  <a:srgbClr val="184BB2"/>
                </a:solidFill>
                <a:latin typeface="Wingdings"/>
                <a:cs typeface="Wingdings"/>
              </a:rPr>
              <a:t></a:t>
            </a:r>
            <a:r>
              <a:rPr sz="2800" spc="50" dirty="0">
                <a:solidFill>
                  <a:srgbClr val="132767"/>
                </a:solidFill>
                <a:latin typeface="Arial"/>
                <a:cs typeface="Arial"/>
              </a:rPr>
              <a:t>Tên </a:t>
            </a:r>
            <a:r>
              <a:rPr sz="2800" dirty="0">
                <a:solidFill>
                  <a:srgbClr val="132767"/>
                </a:solidFill>
                <a:latin typeface="Arial"/>
                <a:cs typeface="Arial"/>
              </a:rPr>
              <a:t>của macro </a:t>
            </a:r>
            <a:r>
              <a:rPr sz="2800" spc="-5" dirty="0">
                <a:solidFill>
                  <a:srgbClr val="132767"/>
                </a:solidFill>
                <a:latin typeface="Arial"/>
                <a:cs typeface="Arial"/>
              </a:rPr>
              <a:t>thường được biểu </a:t>
            </a:r>
            <a:r>
              <a:rPr sz="2800" dirty="0">
                <a:solidFill>
                  <a:srgbClr val="132767"/>
                </a:solidFill>
                <a:latin typeface="Arial"/>
                <a:cs typeface="Arial"/>
              </a:rPr>
              <a:t>diễn </a:t>
            </a:r>
            <a:r>
              <a:rPr sz="2800" spc="-5" dirty="0">
                <a:solidFill>
                  <a:srgbClr val="132767"/>
                </a:solidFill>
                <a:latin typeface="Arial"/>
                <a:cs typeface="Arial"/>
              </a:rPr>
              <a:t>bởi </a:t>
            </a:r>
            <a:r>
              <a:rPr sz="2800" dirty="0">
                <a:solidFill>
                  <a:srgbClr val="132767"/>
                </a:solidFill>
                <a:latin typeface="Arial"/>
                <a:cs typeface="Arial"/>
              </a:rPr>
              <a:t>các </a:t>
            </a:r>
            <a:r>
              <a:rPr sz="2800" spc="-130" dirty="0">
                <a:solidFill>
                  <a:srgbClr val="132767"/>
                </a:solidFill>
                <a:latin typeface="Arial"/>
                <a:cs typeface="Arial"/>
              </a:rPr>
              <a:t>ký  </a:t>
            </a:r>
            <a:r>
              <a:rPr sz="2800" dirty="0">
                <a:solidFill>
                  <a:srgbClr val="132767"/>
                </a:solidFill>
                <a:latin typeface="Arial"/>
                <a:cs typeface="Arial"/>
              </a:rPr>
              <a:t>tự in hoa. Điều này </a:t>
            </a:r>
            <a:r>
              <a:rPr sz="2800" spc="-5" dirty="0">
                <a:solidFill>
                  <a:srgbClr val="132767"/>
                </a:solidFill>
                <a:latin typeface="Arial"/>
                <a:cs typeface="Arial"/>
              </a:rPr>
              <a:t>giúp </a:t>
            </a:r>
            <a:r>
              <a:rPr sz="2800" dirty="0">
                <a:solidFill>
                  <a:srgbClr val="132767"/>
                </a:solidFill>
                <a:latin typeface="Arial"/>
                <a:cs typeface="Arial"/>
              </a:rPr>
              <a:t>người lập trình dễ dàng  phân biệt tên các </a:t>
            </a:r>
            <a:r>
              <a:rPr sz="2800" spc="-5" dirty="0">
                <a:solidFill>
                  <a:srgbClr val="132767"/>
                </a:solidFill>
                <a:latin typeface="Arial"/>
                <a:cs typeface="Arial"/>
              </a:rPr>
              <a:t>macro </a:t>
            </a:r>
            <a:r>
              <a:rPr sz="2800" dirty="0">
                <a:solidFill>
                  <a:srgbClr val="132767"/>
                </a:solidFill>
                <a:latin typeface="Arial"/>
                <a:cs typeface="Arial"/>
              </a:rPr>
              <a:t>với tên các biến và hàm  (thường dùng các ký tự in</a:t>
            </a:r>
            <a:r>
              <a:rPr sz="2800" spc="-55" dirty="0">
                <a:solidFill>
                  <a:srgbClr val="132767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132767"/>
                </a:solidFill>
                <a:latin typeface="Arial"/>
                <a:cs typeface="Arial"/>
              </a:rPr>
              <a:t>thường).</a:t>
            </a:r>
            <a:endParaRPr sz="2800">
              <a:latin typeface="Arial"/>
              <a:cs typeface="Arial"/>
            </a:endParaRPr>
          </a:p>
          <a:p>
            <a:pPr marL="354965" marR="5715" indent="-342900" algn="just">
              <a:lnSpc>
                <a:spcPct val="100000"/>
              </a:lnSpc>
              <a:spcBef>
                <a:spcPts val="670"/>
              </a:spcBef>
            </a:pPr>
            <a:r>
              <a:rPr sz="2800" spc="40" dirty="0">
                <a:solidFill>
                  <a:srgbClr val="184BB2"/>
                </a:solidFill>
                <a:latin typeface="Wingdings"/>
                <a:cs typeface="Wingdings"/>
              </a:rPr>
              <a:t></a:t>
            </a:r>
            <a:r>
              <a:rPr sz="2800" spc="40" dirty="0">
                <a:solidFill>
                  <a:srgbClr val="132767"/>
                </a:solidFill>
                <a:latin typeface="Arial"/>
                <a:cs typeface="Arial"/>
              </a:rPr>
              <a:t>Việc </a:t>
            </a:r>
            <a:r>
              <a:rPr sz="2800" dirty="0">
                <a:solidFill>
                  <a:srgbClr val="132767"/>
                </a:solidFill>
                <a:latin typeface="Arial"/>
                <a:cs typeface="Arial"/>
              </a:rPr>
              <a:t>định nghĩa một Macro </a:t>
            </a:r>
            <a:r>
              <a:rPr sz="2800" spc="-5" dirty="0">
                <a:solidFill>
                  <a:srgbClr val="132767"/>
                </a:solidFill>
                <a:latin typeface="Arial"/>
                <a:cs typeface="Arial"/>
              </a:rPr>
              <a:t>được thực hiện </a:t>
            </a:r>
            <a:r>
              <a:rPr sz="2800" spc="-70" dirty="0">
                <a:solidFill>
                  <a:srgbClr val="132767"/>
                </a:solidFill>
                <a:latin typeface="Arial"/>
                <a:cs typeface="Arial"/>
              </a:rPr>
              <a:t>theo  </a:t>
            </a:r>
            <a:r>
              <a:rPr sz="2800" dirty="0">
                <a:solidFill>
                  <a:srgbClr val="132767"/>
                </a:solidFill>
                <a:latin typeface="Arial"/>
                <a:cs typeface="Arial"/>
              </a:rPr>
              <a:t>cú pháp tổng quát</a:t>
            </a:r>
            <a:r>
              <a:rPr sz="2800" spc="-20" dirty="0">
                <a:solidFill>
                  <a:srgbClr val="132767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132767"/>
                </a:solidFill>
                <a:latin typeface="Arial"/>
                <a:cs typeface="Arial"/>
              </a:rPr>
              <a:t>sau:</a:t>
            </a:r>
            <a:endParaRPr sz="2800">
              <a:latin typeface="Arial"/>
              <a:cs typeface="Arial"/>
            </a:endParaRPr>
          </a:p>
          <a:p>
            <a:pPr marL="131445" algn="just">
              <a:lnSpc>
                <a:spcPct val="100000"/>
              </a:lnSpc>
              <a:spcBef>
                <a:spcPts val="670"/>
              </a:spcBef>
            </a:pPr>
            <a:r>
              <a:rPr sz="2800" b="1" dirty="0">
                <a:solidFill>
                  <a:srgbClr val="132767"/>
                </a:solidFill>
                <a:latin typeface="Arial"/>
                <a:cs typeface="Arial"/>
              </a:rPr>
              <a:t>#define Tên_Macro(các tham </a:t>
            </a:r>
            <a:r>
              <a:rPr sz="2800" b="1" spc="-5" dirty="0">
                <a:solidFill>
                  <a:srgbClr val="132767"/>
                </a:solidFill>
                <a:latin typeface="Arial"/>
                <a:cs typeface="Arial"/>
              </a:rPr>
              <a:t>số) </a:t>
            </a:r>
            <a:r>
              <a:rPr sz="2800" b="1" dirty="0">
                <a:solidFill>
                  <a:srgbClr val="132767"/>
                </a:solidFill>
                <a:latin typeface="Arial"/>
                <a:cs typeface="Arial"/>
              </a:rPr>
              <a:t>&lt;Thân</a:t>
            </a:r>
            <a:r>
              <a:rPr sz="2800" b="1" spc="-10" dirty="0">
                <a:solidFill>
                  <a:srgbClr val="132767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132767"/>
                </a:solidFill>
                <a:latin typeface="Arial"/>
                <a:cs typeface="Arial"/>
              </a:rPr>
              <a:t>Macro&gt;</a:t>
            </a:r>
            <a:endParaRPr sz="2800">
              <a:latin typeface="Arial"/>
              <a:cs typeface="Arial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45"/>
              </a:lnSpc>
            </a:pPr>
            <a:fld id="{81D60167-4931-47E6-BA6A-407CBD079E47}" type="slidenum">
              <a:rPr spc="-5" dirty="0"/>
              <a:t>27</a:t>
            </a:fld>
            <a:endParaRPr spc="-5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239765" y="1043432"/>
            <a:ext cx="156019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MACRO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57200" y="1436369"/>
            <a:ext cx="9144000" cy="979169"/>
            <a:chOff x="457200" y="1436369"/>
            <a:chExt cx="9144000" cy="979169"/>
          </a:xfrm>
        </p:grpSpPr>
        <p:sp>
          <p:nvSpPr>
            <p:cNvPr id="4" name="object 4"/>
            <p:cNvSpPr/>
            <p:nvPr/>
          </p:nvSpPr>
          <p:spPr>
            <a:xfrm>
              <a:off x="457200" y="1436369"/>
              <a:ext cx="9144000" cy="979169"/>
            </a:xfrm>
            <a:custGeom>
              <a:avLst/>
              <a:gdLst/>
              <a:ahLst/>
              <a:cxnLst/>
              <a:rect l="l" t="t" r="r" b="b"/>
              <a:pathLst>
                <a:path w="9144000" h="979169">
                  <a:moveTo>
                    <a:pt x="9144000" y="979169"/>
                  </a:moveTo>
                  <a:lnTo>
                    <a:pt x="9144000" y="0"/>
                  </a:lnTo>
                  <a:lnTo>
                    <a:pt x="0" y="0"/>
                  </a:lnTo>
                  <a:lnTo>
                    <a:pt x="0" y="979170"/>
                  </a:lnTo>
                  <a:lnTo>
                    <a:pt x="9144000" y="97916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7200" y="1436369"/>
              <a:ext cx="9143999" cy="138683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2000" y="1436369"/>
              <a:ext cx="8839200" cy="16383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7200" y="1572005"/>
              <a:ext cx="9144000" cy="76200"/>
            </a:xfrm>
            <a:prstGeom prst="rect">
              <a:avLst/>
            </a:prstGeom>
          </p:spPr>
        </p:pic>
      </p:grpSp>
      <p:sp>
        <p:nvSpPr>
          <p:cNvPr id="8" name="object 8"/>
          <p:cNvSpPr/>
          <p:nvPr/>
        </p:nvSpPr>
        <p:spPr>
          <a:xfrm>
            <a:off x="457200" y="3394709"/>
            <a:ext cx="9144000" cy="979169"/>
          </a:xfrm>
          <a:custGeom>
            <a:avLst/>
            <a:gdLst/>
            <a:ahLst/>
            <a:cxnLst/>
            <a:rect l="l" t="t" r="r" b="b"/>
            <a:pathLst>
              <a:path w="9144000" h="979170">
                <a:moveTo>
                  <a:pt x="9144000" y="979169"/>
                </a:moveTo>
                <a:lnTo>
                  <a:pt x="9144000" y="0"/>
                </a:lnTo>
                <a:lnTo>
                  <a:pt x="0" y="0"/>
                </a:lnTo>
                <a:lnTo>
                  <a:pt x="0" y="979170"/>
                </a:lnTo>
                <a:lnTo>
                  <a:pt x="9144000" y="97916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764540" y="1773427"/>
            <a:ext cx="8100695" cy="47224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8900">
              <a:lnSpc>
                <a:spcPct val="100000"/>
              </a:lnSpc>
              <a:spcBef>
                <a:spcPts val="100"/>
              </a:spcBef>
            </a:pPr>
            <a:r>
              <a:rPr sz="2800" b="1" u="heavy" spc="-5" dirty="0">
                <a:solidFill>
                  <a:srgbClr val="132767"/>
                </a:solidFill>
                <a:uFill>
                  <a:solidFill>
                    <a:srgbClr val="132767"/>
                  </a:solidFill>
                </a:uFill>
                <a:latin typeface="Times New Roman"/>
                <a:cs typeface="Times New Roman"/>
              </a:rPr>
              <a:t>Ví </a:t>
            </a:r>
            <a:r>
              <a:rPr sz="2800" b="1" u="heavy" spc="5" dirty="0">
                <a:solidFill>
                  <a:srgbClr val="132767"/>
                </a:solidFill>
                <a:uFill>
                  <a:solidFill>
                    <a:srgbClr val="132767"/>
                  </a:solidFill>
                </a:uFill>
                <a:latin typeface="Times New Roman"/>
                <a:cs typeface="Times New Roman"/>
              </a:rPr>
              <a:t>dụ </a:t>
            </a:r>
            <a:r>
              <a:rPr sz="2800" b="1" u="heavy" dirty="0">
                <a:solidFill>
                  <a:srgbClr val="132767"/>
                </a:solidFill>
                <a:uFill>
                  <a:solidFill>
                    <a:srgbClr val="132767"/>
                  </a:solidFill>
                </a:uFill>
                <a:latin typeface="Times New Roman"/>
                <a:cs typeface="Times New Roman"/>
              </a:rPr>
              <a:t>1</a:t>
            </a:r>
            <a:r>
              <a:rPr sz="2800" dirty="0">
                <a:solidFill>
                  <a:srgbClr val="132767"/>
                </a:solidFill>
                <a:latin typeface="Times New Roman"/>
                <a:cs typeface="Times New Roman"/>
              </a:rPr>
              <a:t>: </a:t>
            </a:r>
            <a:r>
              <a:rPr sz="2800" spc="-5" dirty="0">
                <a:solidFill>
                  <a:srgbClr val="132767"/>
                </a:solidFill>
                <a:latin typeface="Times New Roman"/>
                <a:cs typeface="Times New Roman"/>
              </a:rPr>
              <a:t>Định </a:t>
            </a:r>
            <a:r>
              <a:rPr sz="2800" dirty="0">
                <a:solidFill>
                  <a:srgbClr val="132767"/>
                </a:solidFill>
                <a:latin typeface="Times New Roman"/>
                <a:cs typeface="Times New Roman"/>
              </a:rPr>
              <a:t>nghĩa </a:t>
            </a:r>
            <a:r>
              <a:rPr sz="2800" spc="-5" dirty="0">
                <a:solidFill>
                  <a:srgbClr val="132767"/>
                </a:solidFill>
                <a:latin typeface="Times New Roman"/>
                <a:cs typeface="Times New Roman"/>
              </a:rPr>
              <a:t>Macro </a:t>
            </a:r>
            <a:r>
              <a:rPr sz="2800" dirty="0">
                <a:solidFill>
                  <a:srgbClr val="132767"/>
                </a:solidFill>
                <a:latin typeface="Times New Roman"/>
                <a:cs typeface="Times New Roman"/>
              </a:rPr>
              <a:t>để tính</a:t>
            </a:r>
            <a:r>
              <a:rPr sz="2800" spc="-100" dirty="0">
                <a:solidFill>
                  <a:srgbClr val="132767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132767"/>
                </a:solidFill>
                <a:latin typeface="Times New Roman"/>
                <a:cs typeface="Times New Roman"/>
              </a:rPr>
              <a:t>x</a:t>
            </a:r>
            <a:r>
              <a:rPr sz="2775" baseline="25525" dirty="0">
                <a:solidFill>
                  <a:srgbClr val="132767"/>
                </a:solidFill>
                <a:latin typeface="Times New Roman"/>
                <a:cs typeface="Times New Roman"/>
              </a:rPr>
              <a:t>2</a:t>
            </a:r>
            <a:r>
              <a:rPr sz="2800" dirty="0">
                <a:solidFill>
                  <a:srgbClr val="132767"/>
                </a:solidFill>
                <a:latin typeface="Times New Roman"/>
                <a:cs typeface="Times New Roman"/>
              </a:rPr>
              <a:t>.</a:t>
            </a:r>
            <a:endParaRPr sz="2800">
              <a:latin typeface="Times New Roman"/>
              <a:cs typeface="Times New Roman"/>
            </a:endParaRPr>
          </a:p>
          <a:p>
            <a:pPr marL="554355" marR="3658235">
              <a:lnSpc>
                <a:spcPct val="100000"/>
              </a:lnSpc>
              <a:spcBef>
                <a:spcPts val="20"/>
              </a:spcBef>
              <a:tabLst>
                <a:tab pos="3225800" algn="l"/>
              </a:tabLst>
            </a:pPr>
            <a:r>
              <a:rPr sz="2800" dirty="0">
                <a:solidFill>
                  <a:srgbClr val="132767"/>
                </a:solidFill>
                <a:latin typeface="Arial"/>
                <a:cs typeface="Arial"/>
              </a:rPr>
              <a:t>#include &lt;iostream.h&gt;  #include &lt;conio.h&gt;  </a:t>
            </a:r>
            <a:r>
              <a:rPr sz="2800" dirty="0">
                <a:solidFill>
                  <a:srgbClr val="FF0000"/>
                </a:solidFill>
                <a:latin typeface="Arial"/>
                <a:cs typeface="Arial"/>
              </a:rPr>
              <a:t>#define</a:t>
            </a:r>
            <a:r>
              <a:rPr sz="2800" spc="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800" b="1" spc="-5" dirty="0">
                <a:solidFill>
                  <a:srgbClr val="FF0000"/>
                </a:solidFill>
                <a:latin typeface="Arial"/>
                <a:cs typeface="Arial"/>
              </a:rPr>
              <a:t>SQR</a:t>
            </a:r>
            <a:r>
              <a:rPr sz="2800" b="1" dirty="0">
                <a:solidFill>
                  <a:srgbClr val="FF0000"/>
                </a:solidFill>
                <a:latin typeface="Arial"/>
                <a:cs typeface="Arial"/>
              </a:rPr>
              <a:t>(x)	</a:t>
            </a:r>
            <a:r>
              <a:rPr sz="2800" dirty="0">
                <a:solidFill>
                  <a:srgbClr val="FF0000"/>
                </a:solidFill>
                <a:latin typeface="Arial"/>
                <a:cs typeface="Arial"/>
              </a:rPr>
              <a:t>((x)*(x))  </a:t>
            </a:r>
            <a:r>
              <a:rPr sz="2800" dirty="0">
                <a:solidFill>
                  <a:srgbClr val="132767"/>
                </a:solidFill>
                <a:latin typeface="Arial"/>
                <a:cs typeface="Arial"/>
              </a:rPr>
              <a:t>main()</a:t>
            </a:r>
            <a:endParaRPr sz="2800">
              <a:latin typeface="Arial"/>
              <a:cs typeface="Arial"/>
            </a:endParaRPr>
          </a:p>
          <a:p>
            <a:pPr marL="554355">
              <a:lnSpc>
                <a:spcPct val="100000"/>
              </a:lnSpc>
            </a:pPr>
            <a:r>
              <a:rPr sz="2800" dirty="0">
                <a:solidFill>
                  <a:srgbClr val="132767"/>
                </a:solidFill>
                <a:latin typeface="Arial"/>
                <a:cs typeface="Arial"/>
              </a:rPr>
              <a:t>{</a:t>
            </a:r>
            <a:endParaRPr sz="2800">
              <a:latin typeface="Arial"/>
              <a:cs typeface="Arial"/>
            </a:endParaRPr>
          </a:p>
          <a:p>
            <a:pPr marL="1003300">
              <a:lnSpc>
                <a:spcPct val="100000"/>
              </a:lnSpc>
            </a:pPr>
            <a:r>
              <a:rPr sz="2800" dirty="0">
                <a:solidFill>
                  <a:srgbClr val="132767"/>
                </a:solidFill>
                <a:latin typeface="Arial"/>
                <a:cs typeface="Arial"/>
              </a:rPr>
              <a:t>int</a:t>
            </a:r>
            <a:r>
              <a:rPr sz="2800" spc="-15" dirty="0">
                <a:solidFill>
                  <a:srgbClr val="132767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132767"/>
                </a:solidFill>
                <a:latin typeface="Arial"/>
                <a:cs typeface="Arial"/>
              </a:rPr>
              <a:t>x;</a:t>
            </a:r>
            <a:endParaRPr sz="2800">
              <a:latin typeface="Arial"/>
              <a:cs typeface="Arial"/>
            </a:endParaRPr>
          </a:p>
          <a:p>
            <a:pPr marL="1002665" marR="30480">
              <a:lnSpc>
                <a:spcPct val="100000"/>
              </a:lnSpc>
            </a:pPr>
            <a:r>
              <a:rPr sz="2800" dirty="0">
                <a:solidFill>
                  <a:srgbClr val="132767"/>
                </a:solidFill>
                <a:latin typeface="Arial"/>
                <a:cs typeface="Arial"/>
              </a:rPr>
              <a:t>cout&lt;&lt;”\nNhap x = “; cin&gt;&gt;x;  cout&lt;&lt;”\n”&lt;&lt;x&lt;&lt;” binh phuong = </a:t>
            </a:r>
            <a:r>
              <a:rPr sz="2800" spc="-5" dirty="0">
                <a:solidFill>
                  <a:srgbClr val="132767"/>
                </a:solidFill>
                <a:latin typeface="Arial"/>
                <a:cs typeface="Arial"/>
              </a:rPr>
              <a:t>“&lt;&lt;</a:t>
            </a:r>
            <a:r>
              <a:rPr sz="2800" b="1" spc="-5" dirty="0">
                <a:solidFill>
                  <a:srgbClr val="132767"/>
                </a:solidFill>
                <a:latin typeface="Arial"/>
                <a:cs typeface="Arial"/>
              </a:rPr>
              <a:t>SQR(x)</a:t>
            </a:r>
            <a:r>
              <a:rPr sz="2800" spc="-5" dirty="0">
                <a:solidFill>
                  <a:srgbClr val="132767"/>
                </a:solidFill>
                <a:latin typeface="Arial"/>
                <a:cs typeface="Arial"/>
              </a:rPr>
              <a:t>;  </a:t>
            </a:r>
            <a:r>
              <a:rPr sz="2800" dirty="0">
                <a:solidFill>
                  <a:srgbClr val="132767"/>
                </a:solidFill>
                <a:latin typeface="Arial"/>
                <a:cs typeface="Arial"/>
              </a:rPr>
              <a:t>getch();</a:t>
            </a:r>
            <a:endParaRPr sz="2800">
              <a:latin typeface="Arial"/>
              <a:cs typeface="Arial"/>
            </a:endParaRPr>
          </a:p>
          <a:p>
            <a:pPr marL="554355">
              <a:lnSpc>
                <a:spcPct val="100000"/>
              </a:lnSpc>
            </a:pPr>
            <a:r>
              <a:rPr sz="2800" dirty="0">
                <a:solidFill>
                  <a:srgbClr val="132767"/>
                </a:solidFill>
                <a:latin typeface="Arial"/>
                <a:cs typeface="Arial"/>
              </a:rPr>
              <a:t>}</a:t>
            </a:r>
            <a:endParaRPr sz="28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57200" y="6332220"/>
            <a:ext cx="9144000" cy="982980"/>
          </a:xfrm>
          <a:custGeom>
            <a:avLst/>
            <a:gdLst/>
            <a:ahLst/>
            <a:cxnLst/>
            <a:rect l="l" t="t" r="r" b="b"/>
            <a:pathLst>
              <a:path w="9144000" h="982979">
                <a:moveTo>
                  <a:pt x="9144000" y="982980"/>
                </a:moveTo>
                <a:lnTo>
                  <a:pt x="9144000" y="0"/>
                </a:lnTo>
                <a:lnTo>
                  <a:pt x="0" y="0"/>
                </a:lnTo>
                <a:lnTo>
                  <a:pt x="0" y="982980"/>
                </a:lnTo>
                <a:lnTo>
                  <a:pt x="9144000" y="98298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45"/>
              </a:lnSpc>
            </a:pPr>
            <a:fld id="{81D60167-4931-47E6-BA6A-407CBD079E47}" type="slidenum">
              <a:rPr spc="-5" dirty="0"/>
              <a:t>28</a:t>
            </a:fld>
            <a:endParaRPr spc="-5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239765" y="1043432"/>
            <a:ext cx="156019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MACRO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57200" y="1436369"/>
            <a:ext cx="9144000" cy="1958339"/>
            <a:chOff x="457200" y="1436369"/>
            <a:chExt cx="9144000" cy="1958339"/>
          </a:xfrm>
        </p:grpSpPr>
        <p:sp>
          <p:nvSpPr>
            <p:cNvPr id="4" name="object 4"/>
            <p:cNvSpPr/>
            <p:nvPr/>
          </p:nvSpPr>
          <p:spPr>
            <a:xfrm>
              <a:off x="457200" y="1436369"/>
              <a:ext cx="9144000" cy="979169"/>
            </a:xfrm>
            <a:custGeom>
              <a:avLst/>
              <a:gdLst/>
              <a:ahLst/>
              <a:cxnLst/>
              <a:rect l="l" t="t" r="r" b="b"/>
              <a:pathLst>
                <a:path w="9144000" h="979169">
                  <a:moveTo>
                    <a:pt x="9144000" y="979169"/>
                  </a:moveTo>
                  <a:lnTo>
                    <a:pt x="9144000" y="0"/>
                  </a:lnTo>
                  <a:lnTo>
                    <a:pt x="0" y="0"/>
                  </a:lnTo>
                  <a:lnTo>
                    <a:pt x="0" y="979170"/>
                  </a:lnTo>
                  <a:lnTo>
                    <a:pt x="9144000" y="97916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7200" y="1436369"/>
              <a:ext cx="9143999" cy="138683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2000" y="1436369"/>
              <a:ext cx="8839200" cy="16383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7200" y="1572005"/>
              <a:ext cx="9144000" cy="76200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457200" y="2415539"/>
              <a:ext cx="9144000" cy="979169"/>
            </a:xfrm>
            <a:custGeom>
              <a:avLst/>
              <a:gdLst/>
              <a:ahLst/>
              <a:cxnLst/>
              <a:rect l="l" t="t" r="r" b="b"/>
              <a:pathLst>
                <a:path w="9144000" h="979170">
                  <a:moveTo>
                    <a:pt x="9144000" y="979169"/>
                  </a:moveTo>
                  <a:lnTo>
                    <a:pt x="9144000" y="0"/>
                  </a:lnTo>
                  <a:lnTo>
                    <a:pt x="0" y="0"/>
                  </a:lnTo>
                  <a:lnTo>
                    <a:pt x="0" y="979170"/>
                  </a:lnTo>
                  <a:lnTo>
                    <a:pt x="9144000" y="97916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/>
          <p:nvPr/>
        </p:nvSpPr>
        <p:spPr>
          <a:xfrm>
            <a:off x="457200" y="4373879"/>
            <a:ext cx="9144000" cy="1958339"/>
          </a:xfrm>
          <a:custGeom>
            <a:avLst/>
            <a:gdLst/>
            <a:ahLst/>
            <a:cxnLst/>
            <a:rect l="l" t="t" r="r" b="b"/>
            <a:pathLst>
              <a:path w="9144000" h="1958339">
                <a:moveTo>
                  <a:pt x="9144000" y="0"/>
                </a:moveTo>
                <a:lnTo>
                  <a:pt x="0" y="0"/>
                </a:lnTo>
                <a:lnTo>
                  <a:pt x="0" y="979170"/>
                </a:lnTo>
                <a:lnTo>
                  <a:pt x="0" y="1958340"/>
                </a:lnTo>
                <a:lnTo>
                  <a:pt x="9144000" y="1958340"/>
                </a:lnTo>
                <a:lnTo>
                  <a:pt x="9144000" y="979170"/>
                </a:lnTo>
                <a:lnTo>
                  <a:pt x="9144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840739" y="1697227"/>
            <a:ext cx="8299450" cy="49060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</a:pPr>
            <a:r>
              <a:rPr sz="2800" b="1" u="heavy" spc="-5" dirty="0">
                <a:solidFill>
                  <a:srgbClr val="132767"/>
                </a:solidFill>
                <a:uFill>
                  <a:solidFill>
                    <a:srgbClr val="132767"/>
                  </a:solidFill>
                </a:uFill>
                <a:latin typeface="Times New Roman"/>
                <a:cs typeface="Times New Roman"/>
              </a:rPr>
              <a:t>Ví </a:t>
            </a:r>
            <a:r>
              <a:rPr sz="2800" b="1" u="heavy" dirty="0">
                <a:solidFill>
                  <a:srgbClr val="132767"/>
                </a:solidFill>
                <a:uFill>
                  <a:solidFill>
                    <a:srgbClr val="132767"/>
                  </a:solidFill>
                </a:uFill>
                <a:latin typeface="Times New Roman"/>
                <a:cs typeface="Times New Roman"/>
              </a:rPr>
              <a:t>dụ 2</a:t>
            </a:r>
            <a:r>
              <a:rPr sz="2800" dirty="0">
                <a:solidFill>
                  <a:srgbClr val="132767"/>
                </a:solidFill>
                <a:latin typeface="Times New Roman"/>
                <a:cs typeface="Times New Roman"/>
              </a:rPr>
              <a:t>: </a:t>
            </a:r>
            <a:r>
              <a:rPr sz="2800" spc="-5" dirty="0">
                <a:solidFill>
                  <a:srgbClr val="132767"/>
                </a:solidFill>
                <a:latin typeface="Times New Roman"/>
                <a:cs typeface="Times New Roman"/>
              </a:rPr>
              <a:t>Định nghĩa Macro để tìm giá trị </a:t>
            </a:r>
            <a:r>
              <a:rPr sz="2800" spc="-10" dirty="0">
                <a:solidFill>
                  <a:srgbClr val="132767"/>
                </a:solidFill>
                <a:latin typeface="Times New Roman"/>
                <a:cs typeface="Times New Roman"/>
              </a:rPr>
              <a:t>lớn </a:t>
            </a:r>
            <a:r>
              <a:rPr sz="2800" spc="-5" dirty="0">
                <a:solidFill>
                  <a:srgbClr val="132767"/>
                </a:solidFill>
                <a:latin typeface="Times New Roman"/>
                <a:cs typeface="Times New Roman"/>
              </a:rPr>
              <a:t>nhất trong  </a:t>
            </a:r>
            <a:r>
              <a:rPr sz="2800" dirty="0">
                <a:solidFill>
                  <a:srgbClr val="132767"/>
                </a:solidFill>
                <a:latin typeface="Times New Roman"/>
                <a:cs typeface="Times New Roman"/>
              </a:rPr>
              <a:t>hai số</a:t>
            </a:r>
            <a:r>
              <a:rPr sz="2800" spc="-35" dirty="0">
                <a:solidFill>
                  <a:srgbClr val="132767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132767"/>
                </a:solidFill>
                <a:latin typeface="Times New Roman"/>
                <a:cs typeface="Times New Roman"/>
              </a:rPr>
              <a:t>a,b.</a:t>
            </a:r>
            <a:endParaRPr sz="2800">
              <a:latin typeface="Times New Roman"/>
              <a:cs typeface="Times New Roman"/>
            </a:endParaRPr>
          </a:p>
          <a:p>
            <a:pPr marL="12700" marR="5280660">
              <a:lnSpc>
                <a:spcPct val="100000"/>
              </a:lnSpc>
              <a:spcBef>
                <a:spcPts val="30"/>
              </a:spcBef>
            </a:pPr>
            <a:r>
              <a:rPr sz="2400" spc="-5" dirty="0">
                <a:solidFill>
                  <a:srgbClr val="132767"/>
                </a:solidFill>
                <a:latin typeface="Arial"/>
                <a:cs typeface="Arial"/>
              </a:rPr>
              <a:t>#include &lt;iostream.h&gt;  #include &lt;conio.h&gt;</a:t>
            </a:r>
            <a:endParaRPr sz="2400">
              <a:latin typeface="Arial"/>
              <a:cs typeface="Arial"/>
            </a:endParaRPr>
          </a:p>
          <a:p>
            <a:pPr marL="12700" marR="3665220">
              <a:lnSpc>
                <a:spcPct val="100000"/>
              </a:lnSpc>
            </a:pPr>
            <a:r>
              <a:rPr sz="2400" spc="-5" dirty="0">
                <a:solidFill>
                  <a:srgbClr val="FF0000"/>
                </a:solidFill>
                <a:latin typeface="Arial"/>
                <a:cs typeface="Arial"/>
              </a:rPr>
              <a:t>#define </a:t>
            </a:r>
            <a:r>
              <a:rPr sz="2400" b="1" spc="-5" dirty="0">
                <a:solidFill>
                  <a:srgbClr val="FF0000"/>
                </a:solidFill>
                <a:latin typeface="Arial"/>
                <a:cs typeface="Arial"/>
              </a:rPr>
              <a:t>MAX(a,b) </a:t>
            </a:r>
            <a:r>
              <a:rPr sz="2400" spc="-5" dirty="0">
                <a:solidFill>
                  <a:srgbClr val="FF0000"/>
                </a:solidFill>
                <a:latin typeface="Arial"/>
                <a:cs typeface="Arial"/>
              </a:rPr>
              <a:t>((a)&gt;(b)?(a):(b))  </a:t>
            </a:r>
            <a:r>
              <a:rPr sz="2400" spc="-5" dirty="0">
                <a:solidFill>
                  <a:srgbClr val="132767"/>
                </a:solidFill>
                <a:latin typeface="Arial"/>
                <a:cs typeface="Arial"/>
              </a:rPr>
              <a:t>main()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132767"/>
                </a:solidFill>
                <a:latin typeface="Arial"/>
                <a:cs typeface="Arial"/>
              </a:rPr>
              <a:t>{</a:t>
            </a:r>
            <a:endParaRPr sz="2400">
              <a:latin typeface="Arial"/>
              <a:cs typeface="Arial"/>
            </a:endParaRPr>
          </a:p>
          <a:p>
            <a:pPr marL="355600">
              <a:lnSpc>
                <a:spcPct val="100000"/>
              </a:lnSpc>
            </a:pPr>
            <a:r>
              <a:rPr sz="2400" spc="-5" dirty="0">
                <a:solidFill>
                  <a:srgbClr val="132767"/>
                </a:solidFill>
                <a:latin typeface="Arial"/>
                <a:cs typeface="Arial"/>
              </a:rPr>
              <a:t>int</a:t>
            </a:r>
            <a:r>
              <a:rPr sz="2400" spc="-15" dirty="0">
                <a:solidFill>
                  <a:srgbClr val="132767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132767"/>
                </a:solidFill>
                <a:latin typeface="Arial"/>
                <a:cs typeface="Arial"/>
              </a:rPr>
              <a:t>a,b;</a:t>
            </a:r>
            <a:endParaRPr sz="2400">
              <a:latin typeface="Arial"/>
              <a:cs typeface="Arial"/>
            </a:endParaRPr>
          </a:p>
          <a:p>
            <a:pPr marL="355600" marR="4048760">
              <a:lnSpc>
                <a:spcPct val="100000"/>
              </a:lnSpc>
            </a:pPr>
            <a:r>
              <a:rPr sz="2400" spc="-5" dirty="0">
                <a:solidFill>
                  <a:srgbClr val="132767"/>
                </a:solidFill>
                <a:latin typeface="Arial"/>
                <a:cs typeface="Arial"/>
              </a:rPr>
              <a:t>cout&lt;&lt;”\nNhap </a:t>
            </a:r>
            <a:r>
              <a:rPr sz="2400" dirty="0">
                <a:solidFill>
                  <a:srgbClr val="132767"/>
                </a:solidFill>
                <a:latin typeface="Arial"/>
                <a:cs typeface="Arial"/>
              </a:rPr>
              <a:t>a = </a:t>
            </a:r>
            <a:r>
              <a:rPr sz="2400" spc="-5" dirty="0">
                <a:solidFill>
                  <a:srgbClr val="132767"/>
                </a:solidFill>
                <a:latin typeface="Arial"/>
                <a:cs typeface="Arial"/>
              </a:rPr>
              <a:t>“; cin&gt;&gt;a;  cout&lt;&lt;”\nNhap </a:t>
            </a:r>
            <a:r>
              <a:rPr sz="2400" dirty="0">
                <a:solidFill>
                  <a:srgbClr val="132767"/>
                </a:solidFill>
                <a:latin typeface="Arial"/>
                <a:cs typeface="Arial"/>
              </a:rPr>
              <a:t>b = </a:t>
            </a:r>
            <a:r>
              <a:rPr sz="2400" spc="-5" dirty="0">
                <a:solidFill>
                  <a:srgbClr val="132767"/>
                </a:solidFill>
                <a:latin typeface="Arial"/>
                <a:cs typeface="Arial"/>
              </a:rPr>
              <a:t>“;</a:t>
            </a:r>
            <a:r>
              <a:rPr sz="2400" spc="-45" dirty="0">
                <a:solidFill>
                  <a:srgbClr val="132767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132767"/>
                </a:solidFill>
                <a:latin typeface="Arial"/>
                <a:cs typeface="Arial"/>
              </a:rPr>
              <a:t>cin&gt;&gt;b;</a:t>
            </a:r>
            <a:endParaRPr sz="2400">
              <a:latin typeface="Arial"/>
              <a:cs typeface="Arial"/>
            </a:endParaRPr>
          </a:p>
          <a:p>
            <a:pPr marL="354965" marR="1244600">
              <a:lnSpc>
                <a:spcPct val="100000"/>
              </a:lnSpc>
            </a:pPr>
            <a:r>
              <a:rPr sz="2400" spc="-5" dirty="0">
                <a:solidFill>
                  <a:srgbClr val="132767"/>
                </a:solidFill>
                <a:latin typeface="Arial"/>
                <a:cs typeface="Arial"/>
              </a:rPr>
              <a:t>cout&lt;&lt;”\nSo lon nhat trong hai so la”&lt;&lt;</a:t>
            </a:r>
            <a:r>
              <a:rPr sz="2400" b="1" spc="-5" dirty="0">
                <a:solidFill>
                  <a:srgbClr val="FF0000"/>
                </a:solidFill>
                <a:latin typeface="Arial"/>
                <a:cs typeface="Arial"/>
              </a:rPr>
              <a:t>MAX(a,b)</a:t>
            </a:r>
            <a:r>
              <a:rPr sz="2400" spc="-5" dirty="0">
                <a:solidFill>
                  <a:srgbClr val="132767"/>
                </a:solidFill>
                <a:latin typeface="Arial"/>
                <a:cs typeface="Arial"/>
              </a:rPr>
              <a:t>;  getch();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132767"/>
                </a:solidFill>
                <a:latin typeface="Arial"/>
                <a:cs typeface="Arial"/>
              </a:rPr>
              <a:t>}</a:t>
            </a:r>
            <a:endParaRPr sz="2400">
              <a:latin typeface="Arial"/>
              <a:cs typeface="Arial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45"/>
              </a:lnSpc>
            </a:pPr>
            <a:fld id="{81D60167-4931-47E6-BA6A-407CBD079E47}" type="slidenum">
              <a:rPr spc="-5" dirty="0"/>
              <a:t>29</a:t>
            </a:fld>
            <a:endParaRPr spc="-5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45584" y="1082293"/>
            <a:ext cx="3253104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latin typeface="Tahoma"/>
                <a:cs typeface="Tahoma"/>
              </a:rPr>
              <a:t>NỘI DUNG</a:t>
            </a:r>
            <a:r>
              <a:rPr sz="2800" spc="-95" dirty="0">
                <a:latin typeface="Tahoma"/>
                <a:cs typeface="Tahoma"/>
              </a:rPr>
              <a:t> </a:t>
            </a:r>
            <a:r>
              <a:rPr sz="2800" dirty="0">
                <a:latin typeface="Tahoma"/>
                <a:cs typeface="Tahoma"/>
              </a:rPr>
              <a:t>CHÍNH</a:t>
            </a:r>
            <a:endParaRPr sz="2800">
              <a:latin typeface="Tahoma"/>
              <a:cs typeface="Tahom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457200" y="1436369"/>
            <a:ext cx="9144000" cy="979169"/>
            <a:chOff x="457200" y="1436369"/>
            <a:chExt cx="9144000" cy="979169"/>
          </a:xfrm>
        </p:grpSpPr>
        <p:sp>
          <p:nvSpPr>
            <p:cNvPr id="4" name="object 4"/>
            <p:cNvSpPr/>
            <p:nvPr/>
          </p:nvSpPr>
          <p:spPr>
            <a:xfrm>
              <a:off x="457200" y="1436369"/>
              <a:ext cx="9144000" cy="979169"/>
            </a:xfrm>
            <a:custGeom>
              <a:avLst/>
              <a:gdLst/>
              <a:ahLst/>
              <a:cxnLst/>
              <a:rect l="l" t="t" r="r" b="b"/>
              <a:pathLst>
                <a:path w="9144000" h="979169">
                  <a:moveTo>
                    <a:pt x="9144000" y="979169"/>
                  </a:moveTo>
                  <a:lnTo>
                    <a:pt x="9144000" y="0"/>
                  </a:lnTo>
                  <a:lnTo>
                    <a:pt x="0" y="0"/>
                  </a:lnTo>
                  <a:lnTo>
                    <a:pt x="0" y="979170"/>
                  </a:lnTo>
                  <a:lnTo>
                    <a:pt x="9144000" y="97916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7200" y="1436369"/>
              <a:ext cx="9143999" cy="138683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2000" y="1436369"/>
              <a:ext cx="8839200" cy="16383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7200" y="1572005"/>
              <a:ext cx="9144000" cy="76200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916939" y="2040889"/>
            <a:ext cx="6719570" cy="2659380"/>
          </a:xfrm>
          <a:prstGeom prst="rect">
            <a:avLst/>
          </a:prstGeom>
        </p:spPr>
        <p:txBody>
          <a:bodyPr vert="horz" wrap="square" lIns="0" tIns="121920" rIns="0" bIns="0" rtlCol="0">
            <a:spAutoFit/>
          </a:bodyPr>
          <a:lstStyle/>
          <a:p>
            <a:pPr marL="533400" indent="-521334">
              <a:lnSpc>
                <a:spcPct val="100000"/>
              </a:lnSpc>
              <a:spcBef>
                <a:spcPts val="960"/>
              </a:spcBef>
              <a:buClr>
                <a:srgbClr val="184BB2"/>
              </a:buClr>
              <a:buFont typeface="Wingdings"/>
              <a:buChar char=""/>
              <a:tabLst>
                <a:tab pos="534035" algn="l"/>
              </a:tabLst>
            </a:pPr>
            <a:r>
              <a:rPr sz="3600" b="1" dirty="0">
                <a:solidFill>
                  <a:srgbClr val="132767"/>
                </a:solidFill>
                <a:latin typeface="Times New Roman"/>
                <a:cs typeface="Times New Roman"/>
              </a:rPr>
              <a:t>Khái </a:t>
            </a:r>
            <a:r>
              <a:rPr sz="3600" b="1" spc="-5" dirty="0">
                <a:solidFill>
                  <a:srgbClr val="132767"/>
                </a:solidFill>
                <a:latin typeface="Times New Roman"/>
                <a:cs typeface="Times New Roman"/>
              </a:rPr>
              <a:t>niệm </a:t>
            </a:r>
            <a:r>
              <a:rPr sz="3600" b="1" dirty="0">
                <a:solidFill>
                  <a:srgbClr val="132767"/>
                </a:solidFill>
                <a:latin typeface="Times New Roman"/>
                <a:cs typeface="Times New Roman"/>
              </a:rPr>
              <a:t>về</a:t>
            </a:r>
            <a:r>
              <a:rPr sz="3600" b="1" spc="-20" dirty="0">
                <a:solidFill>
                  <a:srgbClr val="132767"/>
                </a:solidFill>
                <a:latin typeface="Times New Roman"/>
                <a:cs typeface="Times New Roman"/>
              </a:rPr>
              <a:t> </a:t>
            </a:r>
            <a:r>
              <a:rPr sz="3600" b="1" dirty="0">
                <a:solidFill>
                  <a:srgbClr val="132767"/>
                </a:solidFill>
                <a:latin typeface="Times New Roman"/>
                <a:cs typeface="Times New Roman"/>
              </a:rPr>
              <a:t>hàm</a:t>
            </a:r>
            <a:endParaRPr sz="3600">
              <a:latin typeface="Times New Roman"/>
              <a:cs typeface="Times New Roman"/>
            </a:endParaRPr>
          </a:p>
          <a:p>
            <a:pPr marL="533400" indent="-521334">
              <a:lnSpc>
                <a:spcPct val="100000"/>
              </a:lnSpc>
              <a:spcBef>
                <a:spcPts val="865"/>
              </a:spcBef>
              <a:buClr>
                <a:srgbClr val="184BB2"/>
              </a:buClr>
              <a:buFont typeface="Wingdings"/>
              <a:buChar char=""/>
              <a:tabLst>
                <a:tab pos="534035" algn="l"/>
              </a:tabLst>
            </a:pPr>
            <a:r>
              <a:rPr sz="3600" b="1" spc="-5" dirty="0">
                <a:solidFill>
                  <a:srgbClr val="132767"/>
                </a:solidFill>
                <a:latin typeface="Times New Roman"/>
                <a:cs typeface="Times New Roman"/>
              </a:rPr>
              <a:t>Cách xây dựng</a:t>
            </a:r>
            <a:r>
              <a:rPr sz="3600" b="1" spc="-10" dirty="0">
                <a:solidFill>
                  <a:srgbClr val="132767"/>
                </a:solidFill>
                <a:latin typeface="Times New Roman"/>
                <a:cs typeface="Times New Roman"/>
              </a:rPr>
              <a:t> </a:t>
            </a:r>
            <a:r>
              <a:rPr sz="3600" b="1" dirty="0">
                <a:solidFill>
                  <a:srgbClr val="132767"/>
                </a:solidFill>
                <a:latin typeface="Times New Roman"/>
                <a:cs typeface="Times New Roman"/>
              </a:rPr>
              <a:t>hàm</a:t>
            </a:r>
            <a:endParaRPr sz="3600">
              <a:latin typeface="Times New Roman"/>
              <a:cs typeface="Times New Roman"/>
            </a:endParaRPr>
          </a:p>
          <a:p>
            <a:pPr marL="533400" indent="-521334">
              <a:lnSpc>
                <a:spcPct val="100000"/>
              </a:lnSpc>
              <a:spcBef>
                <a:spcPts val="865"/>
              </a:spcBef>
              <a:buClr>
                <a:srgbClr val="184BB2"/>
              </a:buClr>
              <a:buFont typeface="Wingdings"/>
              <a:buChar char=""/>
              <a:tabLst>
                <a:tab pos="534035" algn="l"/>
              </a:tabLst>
            </a:pPr>
            <a:r>
              <a:rPr sz="3600" b="1" dirty="0">
                <a:solidFill>
                  <a:srgbClr val="132767"/>
                </a:solidFill>
                <a:latin typeface="Times New Roman"/>
                <a:cs typeface="Times New Roman"/>
              </a:rPr>
              <a:t>Phạm vi </a:t>
            </a:r>
            <a:r>
              <a:rPr sz="3600" b="1" spc="-5" dirty="0">
                <a:solidFill>
                  <a:srgbClr val="132767"/>
                </a:solidFill>
                <a:latin typeface="Times New Roman"/>
                <a:cs typeface="Times New Roman"/>
              </a:rPr>
              <a:t>hoạt </a:t>
            </a:r>
            <a:r>
              <a:rPr sz="3600" b="1" dirty="0">
                <a:solidFill>
                  <a:srgbClr val="132767"/>
                </a:solidFill>
                <a:latin typeface="Times New Roman"/>
                <a:cs typeface="Times New Roman"/>
              </a:rPr>
              <a:t>động </a:t>
            </a:r>
            <a:r>
              <a:rPr sz="3600" b="1" spc="-5" dirty="0">
                <a:solidFill>
                  <a:srgbClr val="132767"/>
                </a:solidFill>
                <a:latin typeface="Times New Roman"/>
                <a:cs typeface="Times New Roman"/>
              </a:rPr>
              <a:t>của các</a:t>
            </a:r>
            <a:r>
              <a:rPr sz="3600" b="1" spc="-65" dirty="0">
                <a:solidFill>
                  <a:srgbClr val="132767"/>
                </a:solidFill>
                <a:latin typeface="Times New Roman"/>
                <a:cs typeface="Times New Roman"/>
              </a:rPr>
              <a:t> </a:t>
            </a:r>
            <a:r>
              <a:rPr sz="3600" b="1" spc="-5" dirty="0">
                <a:solidFill>
                  <a:srgbClr val="132767"/>
                </a:solidFill>
                <a:latin typeface="Times New Roman"/>
                <a:cs typeface="Times New Roman"/>
              </a:rPr>
              <a:t>biến</a:t>
            </a:r>
            <a:endParaRPr sz="3600">
              <a:latin typeface="Times New Roman"/>
              <a:cs typeface="Times New Roman"/>
            </a:endParaRPr>
          </a:p>
          <a:p>
            <a:pPr marL="533400" indent="-521334">
              <a:lnSpc>
                <a:spcPct val="100000"/>
              </a:lnSpc>
              <a:spcBef>
                <a:spcPts val="865"/>
              </a:spcBef>
              <a:buClr>
                <a:srgbClr val="184BB2"/>
              </a:buClr>
              <a:buFont typeface="Wingdings"/>
              <a:buChar char=""/>
              <a:tabLst>
                <a:tab pos="534035" algn="l"/>
              </a:tabLst>
            </a:pPr>
            <a:r>
              <a:rPr sz="3600" b="1" spc="-5" dirty="0">
                <a:solidFill>
                  <a:srgbClr val="132767"/>
                </a:solidFill>
                <a:latin typeface="Times New Roman"/>
                <a:cs typeface="Times New Roman"/>
              </a:rPr>
              <a:t>Hàm </a:t>
            </a:r>
            <a:r>
              <a:rPr sz="3600" b="1" dirty="0">
                <a:solidFill>
                  <a:srgbClr val="132767"/>
                </a:solidFill>
                <a:latin typeface="Times New Roman"/>
                <a:cs typeface="Times New Roman"/>
              </a:rPr>
              <a:t>đệ</a:t>
            </a:r>
            <a:r>
              <a:rPr sz="3600" b="1" spc="-10" dirty="0">
                <a:solidFill>
                  <a:srgbClr val="132767"/>
                </a:solidFill>
                <a:latin typeface="Times New Roman"/>
                <a:cs typeface="Times New Roman"/>
              </a:rPr>
              <a:t> </a:t>
            </a:r>
            <a:r>
              <a:rPr sz="3600" b="1" dirty="0">
                <a:solidFill>
                  <a:srgbClr val="132767"/>
                </a:solidFill>
                <a:latin typeface="Times New Roman"/>
                <a:cs typeface="Times New Roman"/>
              </a:rPr>
              <a:t>quy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45"/>
              </a:lnSpc>
            </a:pPr>
            <a:fld id="{81D60167-4931-47E6-BA6A-407CBD079E47}" type="slidenum">
              <a:rPr spc="-5" dirty="0"/>
              <a:t>3</a:t>
            </a:fld>
            <a:endParaRPr spc="-5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99535" y="1043432"/>
            <a:ext cx="524065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SO SÁNH MACRO VÀ</a:t>
            </a:r>
            <a:r>
              <a:rPr spc="-30" dirty="0"/>
              <a:t> </a:t>
            </a:r>
            <a:r>
              <a:rPr spc="-5" dirty="0"/>
              <a:t>HÀM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57200" y="1436369"/>
            <a:ext cx="9144000" cy="979169"/>
            <a:chOff x="457200" y="1436369"/>
            <a:chExt cx="9144000" cy="979169"/>
          </a:xfrm>
        </p:grpSpPr>
        <p:sp>
          <p:nvSpPr>
            <p:cNvPr id="4" name="object 4"/>
            <p:cNvSpPr/>
            <p:nvPr/>
          </p:nvSpPr>
          <p:spPr>
            <a:xfrm>
              <a:off x="457200" y="1436369"/>
              <a:ext cx="9144000" cy="979169"/>
            </a:xfrm>
            <a:custGeom>
              <a:avLst/>
              <a:gdLst/>
              <a:ahLst/>
              <a:cxnLst/>
              <a:rect l="l" t="t" r="r" b="b"/>
              <a:pathLst>
                <a:path w="9144000" h="979169">
                  <a:moveTo>
                    <a:pt x="9144000" y="979169"/>
                  </a:moveTo>
                  <a:lnTo>
                    <a:pt x="9144000" y="0"/>
                  </a:lnTo>
                  <a:lnTo>
                    <a:pt x="0" y="0"/>
                  </a:lnTo>
                  <a:lnTo>
                    <a:pt x="0" y="979170"/>
                  </a:lnTo>
                  <a:lnTo>
                    <a:pt x="9144000" y="97916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7200" y="1436369"/>
              <a:ext cx="9143999" cy="138683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2000" y="1436369"/>
              <a:ext cx="8839200" cy="16383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7200" y="1572005"/>
              <a:ext cx="9144000" cy="76200"/>
            </a:xfrm>
            <a:prstGeom prst="rect">
              <a:avLst/>
            </a:prstGeom>
          </p:spPr>
        </p:pic>
      </p:grpSp>
      <p:sp>
        <p:nvSpPr>
          <p:cNvPr id="8" name="object 8"/>
          <p:cNvSpPr/>
          <p:nvPr/>
        </p:nvSpPr>
        <p:spPr>
          <a:xfrm>
            <a:off x="457200" y="3394709"/>
            <a:ext cx="9144000" cy="2937510"/>
          </a:xfrm>
          <a:custGeom>
            <a:avLst/>
            <a:gdLst/>
            <a:ahLst/>
            <a:cxnLst/>
            <a:rect l="l" t="t" r="r" b="b"/>
            <a:pathLst>
              <a:path w="9144000" h="2937510">
                <a:moveTo>
                  <a:pt x="9144000" y="0"/>
                </a:moveTo>
                <a:lnTo>
                  <a:pt x="0" y="0"/>
                </a:lnTo>
                <a:lnTo>
                  <a:pt x="0" y="979170"/>
                </a:lnTo>
                <a:lnTo>
                  <a:pt x="0" y="1958340"/>
                </a:lnTo>
                <a:lnTo>
                  <a:pt x="0" y="2937510"/>
                </a:lnTo>
                <a:lnTo>
                  <a:pt x="9144000" y="2937510"/>
                </a:lnTo>
                <a:lnTo>
                  <a:pt x="9144000" y="1958340"/>
                </a:lnTo>
                <a:lnTo>
                  <a:pt x="9144000" y="979170"/>
                </a:lnTo>
                <a:lnTo>
                  <a:pt x="9144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840739" y="1775713"/>
            <a:ext cx="8224520" cy="4806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715" indent="-342900" algn="just">
              <a:lnSpc>
                <a:spcPct val="100000"/>
              </a:lnSpc>
              <a:spcBef>
                <a:spcPts val="100"/>
              </a:spcBef>
            </a:pPr>
            <a:r>
              <a:rPr sz="2800" spc="30" dirty="0">
                <a:solidFill>
                  <a:srgbClr val="184BB2"/>
                </a:solidFill>
                <a:latin typeface="Wingdings"/>
                <a:cs typeface="Wingdings"/>
              </a:rPr>
              <a:t></a:t>
            </a:r>
            <a:r>
              <a:rPr sz="2800" spc="30" dirty="0">
                <a:solidFill>
                  <a:srgbClr val="132767"/>
                </a:solidFill>
                <a:latin typeface="Arial"/>
                <a:cs typeface="Arial"/>
              </a:rPr>
              <a:t>Macro </a:t>
            </a:r>
            <a:r>
              <a:rPr sz="2800" spc="-5" dirty="0">
                <a:solidFill>
                  <a:srgbClr val="132767"/>
                </a:solidFill>
                <a:latin typeface="Arial"/>
                <a:cs typeface="Arial"/>
              </a:rPr>
              <a:t>và </a:t>
            </a:r>
            <a:r>
              <a:rPr sz="2800" dirty="0">
                <a:solidFill>
                  <a:srgbClr val="132767"/>
                </a:solidFill>
                <a:latin typeface="Arial"/>
                <a:cs typeface="Arial"/>
              </a:rPr>
              <a:t>hàm </a:t>
            </a:r>
            <a:r>
              <a:rPr sz="2800" b="1" spc="-5" dirty="0">
                <a:solidFill>
                  <a:srgbClr val="132767"/>
                </a:solidFill>
                <a:latin typeface="Arial"/>
                <a:cs typeface="Arial"/>
              </a:rPr>
              <a:t>tương </a:t>
            </a:r>
            <a:r>
              <a:rPr sz="2800" b="1" dirty="0">
                <a:solidFill>
                  <a:srgbClr val="132767"/>
                </a:solidFill>
                <a:latin typeface="Arial"/>
                <a:cs typeface="Arial"/>
              </a:rPr>
              <a:t>tự </a:t>
            </a:r>
            <a:r>
              <a:rPr sz="2800" b="1" spc="-5" dirty="0">
                <a:solidFill>
                  <a:srgbClr val="132767"/>
                </a:solidFill>
                <a:latin typeface="Arial"/>
                <a:cs typeface="Arial"/>
              </a:rPr>
              <a:t>nhau </a:t>
            </a:r>
            <a:r>
              <a:rPr sz="2800" dirty="0">
                <a:solidFill>
                  <a:srgbClr val="132767"/>
                </a:solidFill>
                <a:latin typeface="Arial"/>
                <a:cs typeface="Arial"/>
              </a:rPr>
              <a:t>theo cách </a:t>
            </a:r>
            <a:r>
              <a:rPr sz="2800" spc="-75" dirty="0">
                <a:solidFill>
                  <a:srgbClr val="132767"/>
                </a:solidFill>
                <a:latin typeface="Arial"/>
                <a:cs typeface="Arial"/>
              </a:rPr>
              <a:t>biểu  </a:t>
            </a:r>
            <a:r>
              <a:rPr sz="2800" dirty="0">
                <a:solidFill>
                  <a:srgbClr val="132767"/>
                </a:solidFill>
                <a:latin typeface="Arial"/>
                <a:cs typeface="Arial"/>
              </a:rPr>
              <a:t>diễn một tập các phép toán thông qua một </a:t>
            </a:r>
            <a:r>
              <a:rPr sz="2800" spc="-5" dirty="0">
                <a:solidFill>
                  <a:srgbClr val="132767"/>
                </a:solidFill>
                <a:latin typeface="Arial"/>
                <a:cs typeface="Arial"/>
              </a:rPr>
              <a:t>tên  đơn</a:t>
            </a:r>
            <a:r>
              <a:rPr sz="2800" spc="-10" dirty="0">
                <a:solidFill>
                  <a:srgbClr val="132767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132767"/>
                </a:solidFill>
                <a:latin typeface="Arial"/>
                <a:cs typeface="Arial"/>
              </a:rPr>
              <a:t>giản.</a:t>
            </a:r>
            <a:endParaRPr sz="2800">
              <a:latin typeface="Arial"/>
              <a:cs typeface="Arial"/>
            </a:endParaRPr>
          </a:p>
          <a:p>
            <a:pPr marL="355600" marR="5080" indent="-342900" algn="just">
              <a:lnSpc>
                <a:spcPct val="100000"/>
              </a:lnSpc>
              <a:spcBef>
                <a:spcPts val="670"/>
              </a:spcBef>
            </a:pPr>
            <a:r>
              <a:rPr sz="2800" spc="45" dirty="0">
                <a:solidFill>
                  <a:srgbClr val="184BB2"/>
                </a:solidFill>
                <a:latin typeface="Wingdings"/>
                <a:cs typeface="Wingdings"/>
              </a:rPr>
              <a:t></a:t>
            </a:r>
            <a:r>
              <a:rPr sz="2800" spc="45" dirty="0">
                <a:solidFill>
                  <a:srgbClr val="132767"/>
                </a:solidFill>
                <a:latin typeface="Arial"/>
                <a:cs typeface="Arial"/>
              </a:rPr>
              <a:t>Sau </a:t>
            </a:r>
            <a:r>
              <a:rPr sz="2800" dirty="0">
                <a:solidFill>
                  <a:srgbClr val="132767"/>
                </a:solidFill>
                <a:latin typeface="Arial"/>
                <a:cs typeface="Arial"/>
              </a:rPr>
              <a:t>đây là một số ưu và nhược điểm khi sử </a:t>
            </a:r>
            <a:r>
              <a:rPr sz="2800" spc="-70" dirty="0">
                <a:solidFill>
                  <a:srgbClr val="132767"/>
                </a:solidFill>
                <a:latin typeface="Arial"/>
                <a:cs typeface="Arial"/>
              </a:rPr>
              <a:t>dụng  </a:t>
            </a:r>
            <a:r>
              <a:rPr sz="2800" dirty="0">
                <a:solidFill>
                  <a:srgbClr val="132767"/>
                </a:solidFill>
                <a:latin typeface="Arial"/>
                <a:cs typeface="Arial"/>
              </a:rPr>
              <a:t>macro so với</a:t>
            </a:r>
            <a:r>
              <a:rPr sz="2800" spc="-20" dirty="0">
                <a:solidFill>
                  <a:srgbClr val="132767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132767"/>
                </a:solidFill>
                <a:latin typeface="Arial"/>
                <a:cs typeface="Arial"/>
              </a:rPr>
              <a:t>hàm:</a:t>
            </a:r>
            <a:endParaRPr sz="2800">
              <a:latin typeface="Arial"/>
              <a:cs typeface="Arial"/>
            </a:endParaRPr>
          </a:p>
          <a:p>
            <a:pPr marL="355600">
              <a:lnSpc>
                <a:spcPct val="100000"/>
              </a:lnSpc>
              <a:spcBef>
                <a:spcPts val="675"/>
              </a:spcBef>
            </a:pPr>
            <a:r>
              <a:rPr sz="2800" b="1" i="1" dirty="0">
                <a:solidFill>
                  <a:srgbClr val="132767"/>
                </a:solidFill>
                <a:latin typeface="Arial"/>
                <a:cs typeface="Arial"/>
              </a:rPr>
              <a:t>Ưu</a:t>
            </a:r>
            <a:r>
              <a:rPr sz="2800" b="1" i="1" spc="-20" dirty="0">
                <a:solidFill>
                  <a:srgbClr val="132767"/>
                </a:solidFill>
                <a:latin typeface="Arial"/>
                <a:cs typeface="Arial"/>
              </a:rPr>
              <a:t> </a:t>
            </a:r>
            <a:r>
              <a:rPr sz="2800" b="1" i="1" spc="-5" dirty="0">
                <a:solidFill>
                  <a:srgbClr val="132767"/>
                </a:solidFill>
                <a:latin typeface="Arial"/>
                <a:cs typeface="Arial"/>
              </a:rPr>
              <a:t>điểm</a:t>
            </a:r>
            <a:r>
              <a:rPr sz="2800" spc="-5" dirty="0">
                <a:solidFill>
                  <a:srgbClr val="132767"/>
                </a:solidFill>
                <a:latin typeface="Arial"/>
                <a:cs typeface="Arial"/>
              </a:rPr>
              <a:t>:</a:t>
            </a:r>
            <a:endParaRPr sz="2800">
              <a:latin typeface="Arial"/>
              <a:cs typeface="Arial"/>
            </a:endParaRPr>
          </a:p>
          <a:p>
            <a:pPr marL="755650" indent="-285750">
              <a:lnSpc>
                <a:spcPct val="100000"/>
              </a:lnSpc>
              <a:spcBef>
                <a:spcPts val="585"/>
              </a:spcBef>
              <a:buClr>
                <a:srgbClr val="22A2E2"/>
              </a:buClr>
              <a:buFont typeface="Wingdings"/>
              <a:buChar char=""/>
              <a:tabLst>
                <a:tab pos="755015" algn="l"/>
                <a:tab pos="755650" algn="l"/>
              </a:tabLst>
            </a:pPr>
            <a:r>
              <a:rPr sz="2400" spc="-5" dirty="0">
                <a:solidFill>
                  <a:srgbClr val="132767"/>
                </a:solidFill>
                <a:latin typeface="Arial"/>
                <a:cs typeface="Arial"/>
              </a:rPr>
              <a:t>Macro thực hiện nhanh hơn</a:t>
            </a:r>
            <a:r>
              <a:rPr sz="2400" spc="30" dirty="0">
                <a:solidFill>
                  <a:srgbClr val="132767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132767"/>
                </a:solidFill>
                <a:latin typeface="Arial"/>
                <a:cs typeface="Arial"/>
              </a:rPr>
              <a:t>hàm.</a:t>
            </a:r>
            <a:endParaRPr sz="2400">
              <a:latin typeface="Arial"/>
              <a:cs typeface="Arial"/>
            </a:endParaRPr>
          </a:p>
          <a:p>
            <a:pPr marL="755650" indent="-285750">
              <a:lnSpc>
                <a:spcPct val="100000"/>
              </a:lnSpc>
              <a:spcBef>
                <a:spcPts val="575"/>
              </a:spcBef>
              <a:buClr>
                <a:srgbClr val="22A2E2"/>
              </a:buClr>
              <a:buFont typeface="Wingdings"/>
              <a:buChar char=""/>
              <a:tabLst>
                <a:tab pos="755015" algn="l"/>
                <a:tab pos="755650" algn="l"/>
                <a:tab pos="1264920" algn="l"/>
                <a:tab pos="1876425" algn="l"/>
                <a:tab pos="2420620" algn="l"/>
                <a:tab pos="2880360" algn="l"/>
                <a:tab pos="3508375" algn="l"/>
                <a:tab pos="4492625" algn="l"/>
                <a:tab pos="4918075" algn="l"/>
                <a:tab pos="5734685" algn="l"/>
                <a:tab pos="6598284" algn="l"/>
                <a:tab pos="7379334" algn="l"/>
                <a:tab pos="7871459" algn="l"/>
              </a:tabLst>
            </a:pPr>
            <a:r>
              <a:rPr sz="2400" dirty="0">
                <a:solidFill>
                  <a:srgbClr val="132767"/>
                </a:solidFill>
                <a:latin typeface="Arial"/>
                <a:cs typeface="Arial"/>
              </a:rPr>
              <a:t>Số	</a:t>
            </a:r>
            <a:r>
              <a:rPr sz="2400" spc="-5" dirty="0">
                <a:solidFill>
                  <a:srgbClr val="132767"/>
                </a:solidFill>
                <a:latin typeface="Arial"/>
                <a:cs typeface="Arial"/>
              </a:rPr>
              <a:t>cá</a:t>
            </a:r>
            <a:r>
              <a:rPr sz="2400" dirty="0">
                <a:solidFill>
                  <a:srgbClr val="132767"/>
                </a:solidFill>
                <a:latin typeface="Arial"/>
                <a:cs typeface="Arial"/>
              </a:rPr>
              <a:t>c	đối	số	c</a:t>
            </a:r>
            <a:r>
              <a:rPr sz="2400" spc="-5" dirty="0">
                <a:solidFill>
                  <a:srgbClr val="132767"/>
                </a:solidFill>
                <a:latin typeface="Arial"/>
                <a:cs typeface="Arial"/>
              </a:rPr>
              <a:t>ủ</a:t>
            </a:r>
            <a:r>
              <a:rPr sz="2400" dirty="0">
                <a:solidFill>
                  <a:srgbClr val="132767"/>
                </a:solidFill>
                <a:latin typeface="Arial"/>
                <a:cs typeface="Arial"/>
              </a:rPr>
              <a:t>a	</a:t>
            </a:r>
            <a:r>
              <a:rPr sz="2400" spc="-5" dirty="0">
                <a:solidFill>
                  <a:srgbClr val="132767"/>
                </a:solidFill>
                <a:latin typeface="Arial"/>
                <a:cs typeface="Arial"/>
              </a:rPr>
              <a:t>ma</a:t>
            </a:r>
            <a:r>
              <a:rPr sz="2400" spc="5" dirty="0">
                <a:solidFill>
                  <a:srgbClr val="132767"/>
                </a:solidFill>
                <a:latin typeface="Arial"/>
                <a:cs typeface="Arial"/>
              </a:rPr>
              <a:t>c</a:t>
            </a:r>
            <a:r>
              <a:rPr sz="2400" dirty="0">
                <a:solidFill>
                  <a:srgbClr val="132767"/>
                </a:solidFill>
                <a:latin typeface="Arial"/>
                <a:cs typeface="Arial"/>
              </a:rPr>
              <a:t>ro	tự	động	</a:t>
            </a:r>
            <a:r>
              <a:rPr sz="2400" spc="-5" dirty="0">
                <a:solidFill>
                  <a:srgbClr val="132767"/>
                </a:solidFill>
                <a:latin typeface="Arial"/>
                <a:cs typeface="Arial"/>
              </a:rPr>
              <a:t>đ</a:t>
            </a:r>
            <a:r>
              <a:rPr sz="2400" dirty="0">
                <a:solidFill>
                  <a:srgbClr val="132767"/>
                </a:solidFill>
                <a:latin typeface="Arial"/>
                <a:cs typeface="Arial"/>
              </a:rPr>
              <a:t>ược	kiểm	</a:t>
            </a:r>
            <a:r>
              <a:rPr sz="2400" spc="-5" dirty="0">
                <a:solidFill>
                  <a:srgbClr val="132767"/>
                </a:solidFill>
                <a:latin typeface="Arial"/>
                <a:cs typeface="Arial"/>
              </a:rPr>
              <a:t>tr</a:t>
            </a:r>
            <a:r>
              <a:rPr sz="2400" dirty="0">
                <a:solidFill>
                  <a:srgbClr val="132767"/>
                </a:solidFill>
                <a:latin typeface="Arial"/>
                <a:cs typeface="Arial"/>
              </a:rPr>
              <a:t>a	</a:t>
            </a:r>
            <a:r>
              <a:rPr sz="2400" spc="-5" dirty="0">
                <a:solidFill>
                  <a:srgbClr val="132767"/>
                </a:solidFill>
                <a:latin typeface="Arial"/>
                <a:cs typeface="Arial"/>
              </a:rPr>
              <a:t>để</a:t>
            </a:r>
            <a:endParaRPr sz="2400">
              <a:latin typeface="Arial"/>
              <a:cs typeface="Arial"/>
            </a:endParaRPr>
          </a:p>
          <a:p>
            <a:pPr marL="755650">
              <a:lnSpc>
                <a:spcPct val="100000"/>
              </a:lnSpc>
            </a:pPr>
            <a:r>
              <a:rPr sz="2400" spc="-5" dirty="0">
                <a:solidFill>
                  <a:srgbClr val="132767"/>
                </a:solidFill>
                <a:latin typeface="Arial"/>
                <a:cs typeface="Arial"/>
              </a:rPr>
              <a:t>phù hợp với định</a:t>
            </a:r>
            <a:r>
              <a:rPr sz="2400" spc="20" dirty="0">
                <a:solidFill>
                  <a:srgbClr val="132767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132767"/>
                </a:solidFill>
                <a:latin typeface="Arial"/>
                <a:cs typeface="Arial"/>
              </a:rPr>
              <a:t>nghĩa.</a:t>
            </a:r>
            <a:endParaRPr sz="2400">
              <a:latin typeface="Arial"/>
              <a:cs typeface="Arial"/>
            </a:endParaRPr>
          </a:p>
          <a:p>
            <a:pPr marL="755650" marR="5080" indent="-285750">
              <a:lnSpc>
                <a:spcPct val="100000"/>
              </a:lnSpc>
              <a:spcBef>
                <a:spcPts val="580"/>
              </a:spcBef>
              <a:buClr>
                <a:srgbClr val="22A2E2"/>
              </a:buClr>
              <a:buFont typeface="Wingdings"/>
              <a:buChar char=""/>
              <a:tabLst>
                <a:tab pos="755015" algn="l"/>
                <a:tab pos="755650" algn="l"/>
              </a:tabLst>
            </a:pPr>
            <a:r>
              <a:rPr sz="2400" dirty="0">
                <a:solidFill>
                  <a:srgbClr val="132767"/>
                </a:solidFill>
                <a:latin typeface="Arial"/>
                <a:cs typeface="Arial"/>
              </a:rPr>
              <a:t>Không có sự ràng </a:t>
            </a:r>
            <a:r>
              <a:rPr sz="2400" spc="-5" dirty="0">
                <a:solidFill>
                  <a:srgbClr val="132767"/>
                </a:solidFill>
                <a:latin typeface="Arial"/>
                <a:cs typeface="Arial"/>
              </a:rPr>
              <a:t>buộc </a:t>
            </a:r>
            <a:r>
              <a:rPr sz="2400" dirty="0">
                <a:solidFill>
                  <a:srgbClr val="132767"/>
                </a:solidFill>
                <a:latin typeface="Arial"/>
                <a:cs typeface="Arial"/>
              </a:rPr>
              <a:t>về kiểu </a:t>
            </a:r>
            <a:r>
              <a:rPr sz="2400" spc="-5" dirty="0">
                <a:solidFill>
                  <a:srgbClr val="132767"/>
                </a:solidFill>
                <a:latin typeface="Arial"/>
                <a:cs typeface="Arial"/>
              </a:rPr>
              <a:t>được thay thế, </a:t>
            </a:r>
            <a:r>
              <a:rPr sz="2400" dirty="0">
                <a:solidFill>
                  <a:srgbClr val="132767"/>
                </a:solidFill>
                <a:latin typeface="Arial"/>
                <a:cs typeface="Arial"/>
              </a:rPr>
              <a:t>vì </a:t>
            </a:r>
            <a:r>
              <a:rPr sz="2400" spc="-5" dirty="0">
                <a:solidFill>
                  <a:srgbClr val="132767"/>
                </a:solidFill>
                <a:latin typeface="Arial"/>
                <a:cs typeface="Arial"/>
              </a:rPr>
              <a:t>vậy  một macro </a:t>
            </a:r>
            <a:r>
              <a:rPr sz="2400" dirty="0">
                <a:solidFill>
                  <a:srgbClr val="132767"/>
                </a:solidFill>
                <a:latin typeface="Arial"/>
                <a:cs typeface="Arial"/>
              </a:rPr>
              <a:t>có </a:t>
            </a:r>
            <a:r>
              <a:rPr sz="2400" spc="-5" dirty="0">
                <a:solidFill>
                  <a:srgbClr val="132767"/>
                </a:solidFill>
                <a:latin typeface="Arial"/>
                <a:cs typeface="Arial"/>
              </a:rPr>
              <a:t>thể phục </a:t>
            </a:r>
            <a:r>
              <a:rPr sz="2400" dirty="0">
                <a:solidFill>
                  <a:srgbClr val="132767"/>
                </a:solidFill>
                <a:latin typeface="Arial"/>
                <a:cs typeface="Arial"/>
              </a:rPr>
              <a:t>vụ </a:t>
            </a:r>
            <a:r>
              <a:rPr sz="2400" spc="-5" dirty="0">
                <a:solidFill>
                  <a:srgbClr val="132767"/>
                </a:solidFill>
                <a:latin typeface="Arial"/>
                <a:cs typeface="Arial"/>
              </a:rPr>
              <a:t>cho nhiều kiểu dữ</a:t>
            </a:r>
            <a:r>
              <a:rPr sz="2400" spc="35" dirty="0">
                <a:solidFill>
                  <a:srgbClr val="132767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132767"/>
                </a:solidFill>
                <a:latin typeface="Arial"/>
                <a:cs typeface="Arial"/>
              </a:rPr>
              <a:t>liệu.</a:t>
            </a:r>
            <a:endParaRPr sz="2400">
              <a:latin typeface="Arial"/>
              <a:cs typeface="Arial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45"/>
              </a:lnSpc>
            </a:pPr>
            <a:fld id="{81D60167-4931-47E6-BA6A-407CBD079E47}" type="slidenum">
              <a:rPr spc="-5" dirty="0"/>
              <a:t>30</a:t>
            </a:fld>
            <a:endParaRPr spc="-5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99535" y="1043432"/>
            <a:ext cx="524065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SO SÁNH MACRO VÀ</a:t>
            </a:r>
            <a:r>
              <a:rPr spc="-30" dirty="0"/>
              <a:t> </a:t>
            </a:r>
            <a:r>
              <a:rPr spc="-5" dirty="0"/>
              <a:t>HÀM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57200" y="1436369"/>
            <a:ext cx="9144000" cy="979169"/>
            <a:chOff x="457200" y="1436369"/>
            <a:chExt cx="9144000" cy="979169"/>
          </a:xfrm>
        </p:grpSpPr>
        <p:sp>
          <p:nvSpPr>
            <p:cNvPr id="4" name="object 4"/>
            <p:cNvSpPr/>
            <p:nvPr/>
          </p:nvSpPr>
          <p:spPr>
            <a:xfrm>
              <a:off x="457200" y="1436369"/>
              <a:ext cx="9144000" cy="979169"/>
            </a:xfrm>
            <a:custGeom>
              <a:avLst/>
              <a:gdLst/>
              <a:ahLst/>
              <a:cxnLst/>
              <a:rect l="l" t="t" r="r" b="b"/>
              <a:pathLst>
                <a:path w="9144000" h="979169">
                  <a:moveTo>
                    <a:pt x="9144000" y="979169"/>
                  </a:moveTo>
                  <a:lnTo>
                    <a:pt x="9144000" y="0"/>
                  </a:lnTo>
                  <a:lnTo>
                    <a:pt x="0" y="0"/>
                  </a:lnTo>
                  <a:lnTo>
                    <a:pt x="0" y="979170"/>
                  </a:lnTo>
                  <a:lnTo>
                    <a:pt x="9144000" y="97916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7200" y="1436369"/>
              <a:ext cx="9143999" cy="138683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2000" y="1436369"/>
              <a:ext cx="8839200" cy="16383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7200" y="1572005"/>
              <a:ext cx="9144000" cy="76200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840739" y="1704086"/>
            <a:ext cx="8224520" cy="3463925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75"/>
              </a:spcBef>
            </a:pPr>
            <a:r>
              <a:rPr sz="2400" b="1" i="1" spc="-5" dirty="0">
                <a:solidFill>
                  <a:srgbClr val="132767"/>
                </a:solidFill>
                <a:latin typeface="Arial"/>
                <a:cs typeface="Arial"/>
              </a:rPr>
              <a:t>Nhược</a:t>
            </a:r>
            <a:r>
              <a:rPr sz="2400" b="1" i="1" spc="-15" dirty="0">
                <a:solidFill>
                  <a:srgbClr val="132767"/>
                </a:solidFill>
                <a:latin typeface="Arial"/>
                <a:cs typeface="Arial"/>
              </a:rPr>
              <a:t> </a:t>
            </a:r>
            <a:r>
              <a:rPr sz="2400" b="1" i="1" spc="-5" dirty="0">
                <a:solidFill>
                  <a:srgbClr val="132767"/>
                </a:solidFill>
                <a:latin typeface="Arial"/>
                <a:cs typeface="Arial"/>
              </a:rPr>
              <a:t>điểm</a:t>
            </a:r>
            <a:r>
              <a:rPr sz="2400" spc="-5" dirty="0">
                <a:solidFill>
                  <a:srgbClr val="132767"/>
                </a:solidFill>
                <a:latin typeface="Arial"/>
                <a:cs typeface="Arial"/>
              </a:rPr>
              <a:t>:</a:t>
            </a:r>
            <a:endParaRPr sz="2400">
              <a:latin typeface="Arial"/>
              <a:cs typeface="Arial"/>
            </a:endParaRPr>
          </a:p>
          <a:p>
            <a:pPr marL="355600" marR="5080" indent="-342900">
              <a:lnSpc>
                <a:spcPct val="100000"/>
              </a:lnSpc>
              <a:spcBef>
                <a:spcPts val="575"/>
              </a:spcBef>
              <a:buClr>
                <a:srgbClr val="184BB2"/>
              </a:buClr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sz="2400" dirty="0">
                <a:solidFill>
                  <a:srgbClr val="132767"/>
                </a:solidFill>
                <a:latin typeface="Arial"/>
                <a:cs typeface="Arial"/>
              </a:rPr>
              <a:t>Các </a:t>
            </a:r>
            <a:r>
              <a:rPr sz="2400" spc="-5" dirty="0">
                <a:solidFill>
                  <a:srgbClr val="132767"/>
                </a:solidFill>
                <a:latin typeface="Arial"/>
                <a:cs typeface="Arial"/>
              </a:rPr>
              <a:t>đối </a:t>
            </a:r>
            <a:r>
              <a:rPr sz="2400" dirty="0">
                <a:solidFill>
                  <a:srgbClr val="132767"/>
                </a:solidFill>
                <a:latin typeface="Arial"/>
                <a:cs typeface="Arial"/>
              </a:rPr>
              <a:t>số của </a:t>
            </a:r>
            <a:r>
              <a:rPr sz="2400" spc="-5" dirty="0">
                <a:solidFill>
                  <a:srgbClr val="132767"/>
                </a:solidFill>
                <a:latin typeface="Arial"/>
                <a:cs typeface="Arial"/>
              </a:rPr>
              <a:t>macro được </a:t>
            </a:r>
            <a:r>
              <a:rPr sz="2400" dirty="0">
                <a:solidFill>
                  <a:srgbClr val="132767"/>
                </a:solidFill>
                <a:latin typeface="Arial"/>
                <a:cs typeface="Arial"/>
              </a:rPr>
              <a:t>đánh giá lại </a:t>
            </a:r>
            <a:r>
              <a:rPr sz="2400" spc="-5" dirty="0">
                <a:solidFill>
                  <a:srgbClr val="132767"/>
                </a:solidFill>
                <a:latin typeface="Arial"/>
                <a:cs typeface="Arial"/>
              </a:rPr>
              <a:t>tại mỗi </a:t>
            </a:r>
            <a:r>
              <a:rPr sz="2400" dirty="0">
                <a:solidFill>
                  <a:srgbClr val="132767"/>
                </a:solidFill>
                <a:latin typeface="Arial"/>
                <a:cs typeface="Arial"/>
              </a:rPr>
              <a:t>lần </a:t>
            </a:r>
            <a:r>
              <a:rPr sz="2400" spc="-5" dirty="0">
                <a:solidFill>
                  <a:srgbClr val="132767"/>
                </a:solidFill>
                <a:latin typeface="Arial"/>
                <a:cs typeface="Arial"/>
              </a:rPr>
              <a:t>tính  toán trong thân macro, và </a:t>
            </a:r>
            <a:r>
              <a:rPr sz="2400" dirty="0">
                <a:solidFill>
                  <a:srgbClr val="132767"/>
                </a:solidFill>
                <a:latin typeface="Arial"/>
                <a:cs typeface="Arial"/>
              </a:rPr>
              <a:t>ở </a:t>
            </a:r>
            <a:r>
              <a:rPr sz="2400" spc="-5" dirty="0">
                <a:solidFill>
                  <a:srgbClr val="132767"/>
                </a:solidFill>
                <a:latin typeface="Arial"/>
                <a:cs typeface="Arial"/>
              </a:rPr>
              <a:t>đây </a:t>
            </a:r>
            <a:r>
              <a:rPr sz="2400" dirty="0">
                <a:solidFill>
                  <a:srgbClr val="132767"/>
                </a:solidFill>
                <a:latin typeface="Arial"/>
                <a:cs typeface="Arial"/>
              </a:rPr>
              <a:t>sẽ </a:t>
            </a:r>
            <a:r>
              <a:rPr sz="2400" spc="-5" dirty="0">
                <a:solidFill>
                  <a:srgbClr val="132767"/>
                </a:solidFill>
                <a:latin typeface="Arial"/>
                <a:cs typeface="Arial"/>
              </a:rPr>
              <a:t>gây ra hiệu ứng</a:t>
            </a:r>
            <a:r>
              <a:rPr sz="2400" spc="35" dirty="0">
                <a:solidFill>
                  <a:srgbClr val="132767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132767"/>
                </a:solidFill>
                <a:latin typeface="Arial"/>
                <a:cs typeface="Arial"/>
              </a:rPr>
              <a:t>lề.</a:t>
            </a:r>
            <a:endParaRPr sz="2400">
              <a:latin typeface="Arial"/>
              <a:cs typeface="Arial"/>
            </a:endParaRPr>
          </a:p>
          <a:p>
            <a:pPr marL="355600">
              <a:lnSpc>
                <a:spcPct val="100000"/>
              </a:lnSpc>
              <a:spcBef>
                <a:spcPts val="575"/>
              </a:spcBef>
            </a:pPr>
            <a:r>
              <a:rPr sz="2400" u="heavy" dirty="0">
                <a:solidFill>
                  <a:srgbClr val="132767"/>
                </a:solidFill>
                <a:uFill>
                  <a:solidFill>
                    <a:srgbClr val="132767"/>
                  </a:solidFill>
                </a:uFill>
                <a:latin typeface="Arial"/>
                <a:cs typeface="Arial"/>
              </a:rPr>
              <a:t>Ví </a:t>
            </a:r>
            <a:r>
              <a:rPr sz="2400" u="heavy" spc="-5" dirty="0">
                <a:solidFill>
                  <a:srgbClr val="132767"/>
                </a:solidFill>
                <a:uFill>
                  <a:solidFill>
                    <a:srgbClr val="132767"/>
                  </a:solidFill>
                </a:uFill>
                <a:latin typeface="Arial"/>
                <a:cs typeface="Arial"/>
              </a:rPr>
              <a:t>dụ</a:t>
            </a:r>
            <a:r>
              <a:rPr sz="2400" spc="-5" dirty="0">
                <a:solidFill>
                  <a:srgbClr val="132767"/>
                </a:solidFill>
                <a:latin typeface="Arial"/>
                <a:cs typeface="Arial"/>
              </a:rPr>
              <a:t>: Dùng macro MAX() </a:t>
            </a:r>
            <a:r>
              <a:rPr sz="2400" dirty="0">
                <a:solidFill>
                  <a:srgbClr val="132767"/>
                </a:solidFill>
                <a:latin typeface="Arial"/>
                <a:cs typeface="Arial"/>
              </a:rPr>
              <a:t>ở </a:t>
            </a:r>
            <a:r>
              <a:rPr sz="2400" spc="-5" dirty="0">
                <a:solidFill>
                  <a:srgbClr val="132767"/>
                </a:solidFill>
                <a:latin typeface="Arial"/>
                <a:cs typeface="Arial"/>
              </a:rPr>
              <a:t>trên, thực hiện lệnh</a:t>
            </a:r>
            <a:r>
              <a:rPr sz="2400" spc="5" dirty="0">
                <a:solidFill>
                  <a:srgbClr val="132767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132767"/>
                </a:solidFill>
                <a:latin typeface="Arial"/>
                <a:cs typeface="Arial"/>
              </a:rPr>
              <a:t>gán</a:t>
            </a:r>
            <a:endParaRPr sz="2400">
              <a:latin typeface="Arial"/>
              <a:cs typeface="Arial"/>
            </a:endParaRPr>
          </a:p>
          <a:p>
            <a:pPr marR="2950845" algn="r">
              <a:lnSpc>
                <a:spcPct val="100000"/>
              </a:lnSpc>
              <a:spcBef>
                <a:spcPts val="580"/>
              </a:spcBef>
            </a:pPr>
            <a:r>
              <a:rPr sz="2400" dirty="0">
                <a:solidFill>
                  <a:srgbClr val="132767"/>
                </a:solidFill>
                <a:latin typeface="Arial"/>
                <a:cs typeface="Arial"/>
              </a:rPr>
              <a:t>a = </a:t>
            </a:r>
            <a:r>
              <a:rPr sz="2400" spc="-5" dirty="0">
                <a:solidFill>
                  <a:srgbClr val="132767"/>
                </a:solidFill>
                <a:latin typeface="Arial"/>
                <a:cs typeface="Arial"/>
              </a:rPr>
              <a:t>MAX(b++,</a:t>
            </a:r>
            <a:r>
              <a:rPr sz="2400" spc="-40" dirty="0">
                <a:solidFill>
                  <a:srgbClr val="132767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132767"/>
                </a:solidFill>
                <a:latin typeface="Arial"/>
                <a:cs typeface="Arial"/>
              </a:rPr>
              <a:t>c);</a:t>
            </a:r>
            <a:endParaRPr sz="2400">
              <a:latin typeface="Arial"/>
              <a:cs typeface="Arial"/>
            </a:endParaRPr>
          </a:p>
          <a:p>
            <a:pPr marR="2895600" algn="r">
              <a:lnSpc>
                <a:spcPct val="100000"/>
              </a:lnSpc>
              <a:spcBef>
                <a:spcPts val="575"/>
              </a:spcBef>
            </a:pPr>
            <a:r>
              <a:rPr sz="2400" spc="-5" dirty="0">
                <a:solidFill>
                  <a:srgbClr val="132767"/>
                </a:solidFill>
                <a:latin typeface="Arial"/>
                <a:cs typeface="Arial"/>
              </a:rPr>
              <a:t>thì bộ tiền biên </a:t>
            </a:r>
            <a:r>
              <a:rPr sz="2400" dirty="0">
                <a:solidFill>
                  <a:srgbClr val="132767"/>
                </a:solidFill>
                <a:latin typeface="Arial"/>
                <a:cs typeface="Arial"/>
              </a:rPr>
              <a:t>dịch sẽ </a:t>
            </a:r>
            <a:r>
              <a:rPr sz="2400" spc="-5" dirty="0">
                <a:solidFill>
                  <a:srgbClr val="132767"/>
                </a:solidFill>
                <a:latin typeface="Arial"/>
                <a:cs typeface="Arial"/>
              </a:rPr>
              <a:t>dịch nó</a:t>
            </a:r>
            <a:r>
              <a:rPr sz="2400" spc="-10" dirty="0">
                <a:solidFill>
                  <a:srgbClr val="132767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132767"/>
                </a:solidFill>
                <a:latin typeface="Arial"/>
                <a:cs typeface="Arial"/>
              </a:rPr>
              <a:t>thành</a:t>
            </a:r>
            <a:endParaRPr sz="24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575"/>
              </a:spcBef>
            </a:pPr>
            <a:r>
              <a:rPr sz="2400" dirty="0">
                <a:solidFill>
                  <a:srgbClr val="132767"/>
                </a:solidFill>
                <a:latin typeface="Arial"/>
                <a:cs typeface="Arial"/>
              </a:rPr>
              <a:t>a = </a:t>
            </a:r>
            <a:r>
              <a:rPr sz="2400" spc="-5" dirty="0">
                <a:solidFill>
                  <a:srgbClr val="132767"/>
                </a:solidFill>
                <a:latin typeface="Arial"/>
                <a:cs typeface="Arial"/>
              </a:rPr>
              <a:t>((b++) &lt;(c) </a:t>
            </a:r>
            <a:r>
              <a:rPr sz="2400" dirty="0">
                <a:solidFill>
                  <a:srgbClr val="132767"/>
                </a:solidFill>
                <a:latin typeface="Arial"/>
                <a:cs typeface="Arial"/>
              </a:rPr>
              <a:t>? </a:t>
            </a:r>
            <a:r>
              <a:rPr sz="2400" spc="-5" dirty="0">
                <a:solidFill>
                  <a:srgbClr val="132767"/>
                </a:solidFill>
                <a:latin typeface="Arial"/>
                <a:cs typeface="Arial"/>
              </a:rPr>
              <a:t>(b++) </a:t>
            </a:r>
            <a:r>
              <a:rPr sz="2400" dirty="0">
                <a:solidFill>
                  <a:srgbClr val="132767"/>
                </a:solidFill>
                <a:latin typeface="Arial"/>
                <a:cs typeface="Arial"/>
              </a:rPr>
              <a:t>:</a:t>
            </a:r>
            <a:r>
              <a:rPr sz="2400" spc="-30" dirty="0">
                <a:solidFill>
                  <a:srgbClr val="132767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132767"/>
                </a:solidFill>
                <a:latin typeface="Arial"/>
                <a:cs typeface="Arial"/>
              </a:rPr>
              <a:t>(c));</a:t>
            </a:r>
            <a:endParaRPr sz="2400">
              <a:latin typeface="Arial"/>
              <a:cs typeface="Arial"/>
            </a:endParaRPr>
          </a:p>
          <a:p>
            <a:pPr marL="355600">
              <a:lnSpc>
                <a:spcPct val="100000"/>
              </a:lnSpc>
              <a:spcBef>
                <a:spcPts val="575"/>
              </a:spcBef>
              <a:tabLst>
                <a:tab pos="2686685" algn="l"/>
                <a:tab pos="4508500" algn="l"/>
              </a:tabLst>
            </a:pPr>
            <a:r>
              <a:rPr sz="2400" spc="-5" dirty="0">
                <a:solidFill>
                  <a:srgbClr val="132767"/>
                </a:solidFill>
                <a:latin typeface="Arial"/>
                <a:cs typeface="Arial"/>
              </a:rPr>
              <a:t>Với b=7,</a:t>
            </a:r>
            <a:r>
              <a:rPr sz="2400" dirty="0">
                <a:solidFill>
                  <a:srgbClr val="132767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132767"/>
                </a:solidFill>
                <a:latin typeface="Arial"/>
                <a:cs typeface="Arial"/>
              </a:rPr>
              <a:t>c=5</a:t>
            </a:r>
            <a:r>
              <a:rPr sz="2400" dirty="0">
                <a:solidFill>
                  <a:srgbClr val="132767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132767"/>
                </a:solidFill>
                <a:latin typeface="Arial"/>
                <a:cs typeface="Arial"/>
              </a:rPr>
              <a:t>thì	</a:t>
            </a:r>
            <a:r>
              <a:rPr sz="2400" dirty="0">
                <a:solidFill>
                  <a:srgbClr val="132767"/>
                </a:solidFill>
                <a:latin typeface="Arial"/>
                <a:cs typeface="Arial"/>
              </a:rPr>
              <a:t>a =</a:t>
            </a:r>
            <a:r>
              <a:rPr sz="2400" spc="-5" dirty="0">
                <a:solidFill>
                  <a:srgbClr val="132767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132767"/>
                </a:solidFill>
                <a:latin typeface="Arial"/>
                <a:cs typeface="Arial"/>
              </a:rPr>
              <a:t>8</a:t>
            </a:r>
            <a:r>
              <a:rPr sz="2400" spc="-5" dirty="0">
                <a:solidFill>
                  <a:srgbClr val="132767"/>
                </a:solidFill>
                <a:latin typeface="Arial"/>
                <a:cs typeface="Arial"/>
              </a:rPr>
              <a:t> nhưng	nếu dùng hàm thì </a:t>
            </a:r>
            <a:r>
              <a:rPr sz="2400" dirty="0">
                <a:solidFill>
                  <a:srgbClr val="132767"/>
                </a:solidFill>
                <a:latin typeface="Arial"/>
                <a:cs typeface="Arial"/>
              </a:rPr>
              <a:t>a =</a:t>
            </a:r>
            <a:r>
              <a:rPr sz="2400" spc="-20" dirty="0">
                <a:solidFill>
                  <a:srgbClr val="132767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132767"/>
                </a:solidFill>
                <a:latin typeface="Arial"/>
                <a:cs typeface="Arial"/>
              </a:rPr>
              <a:t>7.</a:t>
            </a:r>
            <a:endParaRPr sz="2400">
              <a:latin typeface="Arial"/>
              <a:cs typeface="Arial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45"/>
              </a:lnSpc>
            </a:pPr>
            <a:fld id="{81D60167-4931-47E6-BA6A-407CBD079E47}" type="slidenum">
              <a:rPr spc="-5" dirty="0"/>
              <a:t>31</a:t>
            </a:fld>
            <a:endParaRPr spc="-5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99535" y="1043432"/>
            <a:ext cx="524065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SO SÁNH MACRO VÀ</a:t>
            </a:r>
            <a:r>
              <a:rPr spc="-30" dirty="0"/>
              <a:t> </a:t>
            </a:r>
            <a:r>
              <a:rPr spc="-5" dirty="0"/>
              <a:t>HÀM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57200" y="1436369"/>
            <a:ext cx="9144000" cy="979169"/>
            <a:chOff x="457200" y="1436369"/>
            <a:chExt cx="9144000" cy="979169"/>
          </a:xfrm>
        </p:grpSpPr>
        <p:sp>
          <p:nvSpPr>
            <p:cNvPr id="4" name="object 4"/>
            <p:cNvSpPr/>
            <p:nvPr/>
          </p:nvSpPr>
          <p:spPr>
            <a:xfrm>
              <a:off x="457200" y="1436369"/>
              <a:ext cx="9144000" cy="979169"/>
            </a:xfrm>
            <a:custGeom>
              <a:avLst/>
              <a:gdLst/>
              <a:ahLst/>
              <a:cxnLst/>
              <a:rect l="l" t="t" r="r" b="b"/>
              <a:pathLst>
                <a:path w="9144000" h="979169">
                  <a:moveTo>
                    <a:pt x="9144000" y="979169"/>
                  </a:moveTo>
                  <a:lnTo>
                    <a:pt x="9144000" y="0"/>
                  </a:lnTo>
                  <a:lnTo>
                    <a:pt x="0" y="0"/>
                  </a:lnTo>
                  <a:lnTo>
                    <a:pt x="0" y="979170"/>
                  </a:lnTo>
                  <a:lnTo>
                    <a:pt x="9144000" y="97916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7200" y="1436369"/>
              <a:ext cx="9143999" cy="138683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2000" y="1436369"/>
              <a:ext cx="8839200" cy="16383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7200" y="1572005"/>
              <a:ext cx="9144000" cy="76200"/>
            </a:xfrm>
            <a:prstGeom prst="rect">
              <a:avLst/>
            </a:prstGeom>
          </p:spPr>
        </p:pic>
      </p:grpSp>
      <p:sp>
        <p:nvSpPr>
          <p:cNvPr id="8" name="object 8"/>
          <p:cNvSpPr/>
          <p:nvPr/>
        </p:nvSpPr>
        <p:spPr>
          <a:xfrm>
            <a:off x="457200" y="4373879"/>
            <a:ext cx="9144000" cy="979169"/>
          </a:xfrm>
          <a:custGeom>
            <a:avLst/>
            <a:gdLst/>
            <a:ahLst/>
            <a:cxnLst/>
            <a:rect l="l" t="t" r="r" b="b"/>
            <a:pathLst>
              <a:path w="9144000" h="979170">
                <a:moveTo>
                  <a:pt x="9144000" y="979170"/>
                </a:moveTo>
                <a:lnTo>
                  <a:pt x="9144000" y="0"/>
                </a:lnTo>
                <a:lnTo>
                  <a:pt x="0" y="0"/>
                </a:lnTo>
                <a:lnTo>
                  <a:pt x="0" y="979170"/>
                </a:lnTo>
                <a:lnTo>
                  <a:pt x="9144000" y="97917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840739" y="1704086"/>
            <a:ext cx="8224520" cy="4634230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675"/>
              </a:spcBef>
            </a:pPr>
            <a:r>
              <a:rPr sz="2400" b="1" i="1" spc="-5" dirty="0">
                <a:solidFill>
                  <a:srgbClr val="132767"/>
                </a:solidFill>
                <a:latin typeface="Arial"/>
                <a:cs typeface="Arial"/>
              </a:rPr>
              <a:t>Nhược</a:t>
            </a:r>
            <a:r>
              <a:rPr sz="2400" b="1" i="1" spc="-15" dirty="0">
                <a:solidFill>
                  <a:srgbClr val="132767"/>
                </a:solidFill>
                <a:latin typeface="Arial"/>
                <a:cs typeface="Arial"/>
              </a:rPr>
              <a:t> </a:t>
            </a:r>
            <a:r>
              <a:rPr sz="2400" b="1" i="1" spc="-5" dirty="0">
                <a:solidFill>
                  <a:srgbClr val="132767"/>
                </a:solidFill>
                <a:latin typeface="Arial"/>
                <a:cs typeface="Arial"/>
              </a:rPr>
              <a:t>điểm</a:t>
            </a:r>
            <a:r>
              <a:rPr sz="2400" spc="-5" dirty="0">
                <a:solidFill>
                  <a:srgbClr val="132767"/>
                </a:solidFill>
                <a:latin typeface="Arial"/>
                <a:cs typeface="Arial"/>
              </a:rPr>
              <a:t>:</a:t>
            </a:r>
            <a:endParaRPr sz="2400">
              <a:latin typeface="Arial"/>
              <a:cs typeface="Arial"/>
            </a:endParaRPr>
          </a:p>
          <a:p>
            <a:pPr marL="355600" marR="5080" indent="-342900" algn="just">
              <a:lnSpc>
                <a:spcPct val="100000"/>
              </a:lnSpc>
              <a:spcBef>
                <a:spcPts val="575"/>
              </a:spcBef>
              <a:buClr>
                <a:srgbClr val="184BB2"/>
              </a:buClr>
              <a:buFont typeface="Wingdings"/>
              <a:buChar char=""/>
              <a:tabLst>
                <a:tab pos="355600" algn="l"/>
              </a:tabLst>
            </a:pPr>
            <a:r>
              <a:rPr sz="2400" dirty="0">
                <a:solidFill>
                  <a:srgbClr val="132767"/>
                </a:solidFill>
                <a:latin typeface="Arial"/>
                <a:cs typeface="Arial"/>
              </a:rPr>
              <a:t>Đối </a:t>
            </a:r>
            <a:r>
              <a:rPr sz="2400" spc="-5" dirty="0">
                <a:solidFill>
                  <a:srgbClr val="132767"/>
                </a:solidFill>
                <a:latin typeface="Arial"/>
                <a:cs typeface="Arial"/>
              </a:rPr>
              <a:t>với hàm, </a:t>
            </a:r>
            <a:r>
              <a:rPr sz="2400" dirty="0">
                <a:solidFill>
                  <a:srgbClr val="132767"/>
                </a:solidFill>
                <a:latin typeface="Arial"/>
                <a:cs typeface="Arial"/>
              </a:rPr>
              <a:t>thân hàm </a:t>
            </a:r>
            <a:r>
              <a:rPr sz="2400" spc="-5" dirty="0">
                <a:solidFill>
                  <a:srgbClr val="132767"/>
                </a:solidFill>
                <a:latin typeface="Arial"/>
                <a:cs typeface="Arial"/>
              </a:rPr>
              <a:t>được </a:t>
            </a:r>
            <a:r>
              <a:rPr sz="2400" dirty="0">
                <a:solidFill>
                  <a:srgbClr val="132767"/>
                </a:solidFill>
                <a:latin typeface="Arial"/>
                <a:cs typeface="Arial"/>
              </a:rPr>
              <a:t>biên dịch </a:t>
            </a:r>
            <a:r>
              <a:rPr sz="2400" spc="-5" dirty="0">
                <a:solidFill>
                  <a:srgbClr val="132767"/>
                </a:solidFill>
                <a:latin typeface="Arial"/>
                <a:cs typeface="Arial"/>
              </a:rPr>
              <a:t>một </a:t>
            </a:r>
            <a:r>
              <a:rPr sz="2400" dirty="0">
                <a:solidFill>
                  <a:srgbClr val="132767"/>
                </a:solidFill>
                <a:latin typeface="Arial"/>
                <a:cs typeface="Arial"/>
              </a:rPr>
              <a:t>lần </a:t>
            </a:r>
            <a:r>
              <a:rPr sz="2400" spc="-5" dirty="0">
                <a:solidFill>
                  <a:srgbClr val="132767"/>
                </a:solidFill>
                <a:latin typeface="Arial"/>
                <a:cs typeface="Arial"/>
              </a:rPr>
              <a:t>vì vậy các  </a:t>
            </a:r>
            <a:r>
              <a:rPr sz="2400" dirty="0">
                <a:solidFill>
                  <a:srgbClr val="132767"/>
                </a:solidFill>
                <a:latin typeface="Arial"/>
                <a:cs typeface="Arial"/>
              </a:rPr>
              <a:t>lời gọi nhiều lần với cùng một </a:t>
            </a:r>
            <a:r>
              <a:rPr sz="2400" spc="-5" dirty="0">
                <a:solidFill>
                  <a:srgbClr val="132767"/>
                </a:solidFill>
                <a:latin typeface="Arial"/>
                <a:cs typeface="Arial"/>
              </a:rPr>
              <a:t>hàm </a:t>
            </a:r>
            <a:r>
              <a:rPr sz="2400" spc="-5" dirty="0">
                <a:solidFill>
                  <a:srgbClr val="FF0000"/>
                </a:solidFill>
                <a:latin typeface="Arial"/>
                <a:cs typeface="Arial"/>
              </a:rPr>
              <a:t>có thể 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chia sẻ cùng  đoạn </a:t>
            </a:r>
            <a:r>
              <a:rPr sz="2400" spc="-5" dirty="0">
                <a:solidFill>
                  <a:srgbClr val="FF0000"/>
                </a:solidFill>
                <a:latin typeface="Arial"/>
                <a:cs typeface="Arial"/>
              </a:rPr>
              <a:t>mã </a:t>
            </a:r>
            <a:r>
              <a:rPr sz="2400" dirty="0">
                <a:solidFill>
                  <a:srgbClr val="132767"/>
                </a:solidFill>
                <a:latin typeface="Arial"/>
                <a:cs typeface="Arial"/>
              </a:rPr>
              <a:t>mà không </a:t>
            </a:r>
            <a:r>
              <a:rPr sz="2400" spc="-5" dirty="0">
                <a:solidFill>
                  <a:srgbClr val="132767"/>
                </a:solidFill>
                <a:latin typeface="Arial"/>
                <a:cs typeface="Arial"/>
              </a:rPr>
              <a:t>cần </a:t>
            </a:r>
            <a:r>
              <a:rPr sz="2400" dirty="0">
                <a:solidFill>
                  <a:srgbClr val="132767"/>
                </a:solidFill>
                <a:latin typeface="Arial"/>
                <a:cs typeface="Arial"/>
              </a:rPr>
              <a:t>lặp lại </a:t>
            </a:r>
            <a:r>
              <a:rPr sz="2400" spc="-5" dirty="0">
                <a:solidFill>
                  <a:srgbClr val="132767"/>
                </a:solidFill>
                <a:latin typeface="Arial"/>
                <a:cs typeface="Arial"/>
              </a:rPr>
              <a:t>tại mỗi </a:t>
            </a:r>
            <a:r>
              <a:rPr sz="2400" dirty="0">
                <a:solidFill>
                  <a:srgbClr val="132767"/>
                </a:solidFill>
                <a:latin typeface="Arial"/>
                <a:cs typeface="Arial"/>
              </a:rPr>
              <a:t>lần gọi hàm. Còn  </a:t>
            </a:r>
            <a:r>
              <a:rPr sz="2400" spc="-5" dirty="0">
                <a:solidFill>
                  <a:srgbClr val="132767"/>
                </a:solidFill>
                <a:latin typeface="Arial"/>
                <a:cs typeface="Arial"/>
              </a:rPr>
              <a:t>với </a:t>
            </a:r>
            <a:r>
              <a:rPr sz="2400" dirty="0">
                <a:solidFill>
                  <a:srgbClr val="132767"/>
                </a:solidFill>
                <a:latin typeface="Arial"/>
                <a:cs typeface="Arial"/>
              </a:rPr>
              <a:t>macro, chúng </a:t>
            </a:r>
            <a:r>
              <a:rPr sz="2400" spc="-5" dirty="0">
                <a:solidFill>
                  <a:srgbClr val="FF0000"/>
                </a:solidFill>
                <a:latin typeface="Arial"/>
                <a:cs typeface="Arial"/>
              </a:rPr>
              <a:t>được 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đánh giá tại </a:t>
            </a:r>
            <a:r>
              <a:rPr sz="2400" spc="-5" dirty="0">
                <a:solidFill>
                  <a:srgbClr val="FF0000"/>
                </a:solidFill>
                <a:latin typeface="Arial"/>
                <a:cs typeface="Arial"/>
              </a:rPr>
              <a:t>mỗi nơi 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nó xuất </a:t>
            </a:r>
            <a:r>
              <a:rPr sz="2400" spc="-5" dirty="0">
                <a:solidFill>
                  <a:srgbClr val="FF0000"/>
                </a:solidFill>
                <a:latin typeface="Arial"/>
                <a:cs typeface="Arial"/>
              </a:rPr>
              <a:t>hiện  </a:t>
            </a:r>
            <a:r>
              <a:rPr sz="2400" dirty="0">
                <a:solidFill>
                  <a:srgbClr val="132767"/>
                </a:solidFill>
                <a:latin typeface="Arial"/>
                <a:cs typeface="Arial"/>
              </a:rPr>
              <a:t>trong </a:t>
            </a:r>
            <a:r>
              <a:rPr sz="2400" spc="-5" dirty="0">
                <a:solidFill>
                  <a:srgbClr val="132767"/>
                </a:solidFill>
                <a:latin typeface="Arial"/>
                <a:cs typeface="Arial"/>
              </a:rPr>
              <a:t>chương </a:t>
            </a:r>
            <a:r>
              <a:rPr sz="2400" dirty="0">
                <a:solidFill>
                  <a:srgbClr val="132767"/>
                </a:solidFill>
                <a:latin typeface="Arial"/>
                <a:cs typeface="Arial"/>
              </a:rPr>
              <a:t>trình, vì </a:t>
            </a:r>
            <a:r>
              <a:rPr sz="2400" spc="-5" dirty="0">
                <a:solidFill>
                  <a:srgbClr val="132767"/>
                </a:solidFill>
                <a:latin typeface="Arial"/>
                <a:cs typeface="Arial"/>
              </a:rPr>
              <a:t>vậy một chương </a:t>
            </a:r>
            <a:r>
              <a:rPr sz="2400" dirty="0">
                <a:solidFill>
                  <a:srgbClr val="132767"/>
                </a:solidFill>
                <a:latin typeface="Arial"/>
                <a:cs typeface="Arial"/>
              </a:rPr>
              <a:t>trình </a:t>
            </a:r>
            <a:r>
              <a:rPr sz="2400" spc="-5" dirty="0">
                <a:solidFill>
                  <a:srgbClr val="132767"/>
                </a:solidFill>
                <a:latin typeface="Arial"/>
                <a:cs typeface="Arial"/>
              </a:rPr>
              <a:t>với </a:t>
            </a:r>
            <a:r>
              <a:rPr sz="2400" b="1" i="1" spc="-5" dirty="0">
                <a:solidFill>
                  <a:srgbClr val="132767"/>
                </a:solidFill>
                <a:latin typeface="Arial"/>
                <a:cs typeface="Arial"/>
              </a:rPr>
              <a:t>một số  lượng lớn các </a:t>
            </a:r>
            <a:r>
              <a:rPr sz="2400" b="1" i="1" dirty="0">
                <a:solidFill>
                  <a:srgbClr val="132767"/>
                </a:solidFill>
                <a:latin typeface="Arial"/>
                <a:cs typeface="Arial"/>
              </a:rPr>
              <a:t>macro </a:t>
            </a:r>
            <a:r>
              <a:rPr sz="2400" spc="-5" dirty="0">
                <a:solidFill>
                  <a:srgbClr val="132767"/>
                </a:solidFill>
                <a:latin typeface="Arial"/>
                <a:cs typeface="Arial"/>
              </a:rPr>
              <a:t>có thể chậm hơn </a:t>
            </a:r>
            <a:r>
              <a:rPr sz="2400" dirty="0">
                <a:solidFill>
                  <a:srgbClr val="132767"/>
                </a:solidFill>
                <a:latin typeface="Arial"/>
                <a:cs typeface="Arial"/>
              </a:rPr>
              <a:t>một chương </a:t>
            </a:r>
            <a:r>
              <a:rPr sz="2400" spc="-5" dirty="0">
                <a:solidFill>
                  <a:srgbClr val="132767"/>
                </a:solidFill>
                <a:latin typeface="Arial"/>
                <a:cs typeface="Arial"/>
              </a:rPr>
              <a:t>trình  dùng các hàm thay thế cho</a:t>
            </a:r>
            <a:r>
              <a:rPr sz="2400" spc="25" dirty="0">
                <a:solidFill>
                  <a:srgbClr val="132767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132767"/>
                </a:solidFill>
                <a:latin typeface="Arial"/>
                <a:cs typeface="Arial"/>
              </a:rPr>
              <a:t>macro.</a:t>
            </a:r>
            <a:endParaRPr sz="2400">
              <a:latin typeface="Arial"/>
              <a:cs typeface="Arial"/>
            </a:endParaRPr>
          </a:p>
          <a:p>
            <a:pPr marL="354965" marR="5080" indent="-342900" algn="just">
              <a:lnSpc>
                <a:spcPct val="100000"/>
              </a:lnSpc>
              <a:spcBef>
                <a:spcPts val="575"/>
              </a:spcBef>
              <a:buClr>
                <a:srgbClr val="184BB2"/>
              </a:buClr>
              <a:buFont typeface="Wingdings"/>
              <a:buChar char=""/>
              <a:tabLst>
                <a:tab pos="355600" algn="l"/>
              </a:tabLst>
            </a:pPr>
            <a:r>
              <a:rPr sz="2400" dirty="0">
                <a:solidFill>
                  <a:srgbClr val="132767"/>
                </a:solidFill>
                <a:latin typeface="Arial"/>
                <a:cs typeface="Arial"/>
              </a:rPr>
              <a:t>Rất </a:t>
            </a:r>
            <a:r>
              <a:rPr sz="2400" spc="-5" dirty="0">
                <a:solidFill>
                  <a:srgbClr val="132767"/>
                </a:solidFill>
                <a:latin typeface="Arial"/>
                <a:cs typeface="Arial"/>
              </a:rPr>
              <a:t>khó </a:t>
            </a:r>
            <a:r>
              <a:rPr sz="2400" dirty="0">
                <a:solidFill>
                  <a:srgbClr val="132767"/>
                </a:solidFill>
                <a:latin typeface="Arial"/>
                <a:cs typeface="Arial"/>
              </a:rPr>
              <a:t>khăn để gỡ </a:t>
            </a:r>
            <a:r>
              <a:rPr sz="2400" spc="-5" dirty="0">
                <a:solidFill>
                  <a:srgbClr val="132767"/>
                </a:solidFill>
                <a:latin typeface="Arial"/>
                <a:cs typeface="Arial"/>
              </a:rPr>
              <a:t>rối </a:t>
            </a:r>
            <a:r>
              <a:rPr sz="2400" dirty="0">
                <a:solidFill>
                  <a:srgbClr val="132767"/>
                </a:solidFill>
                <a:latin typeface="Arial"/>
                <a:cs typeface="Arial"/>
              </a:rPr>
              <a:t>(debug) các </a:t>
            </a:r>
            <a:r>
              <a:rPr sz="2400" spc="-5" dirty="0">
                <a:solidFill>
                  <a:srgbClr val="132767"/>
                </a:solidFill>
                <a:latin typeface="Arial"/>
                <a:cs typeface="Arial"/>
              </a:rPr>
              <a:t>chương </a:t>
            </a:r>
            <a:r>
              <a:rPr sz="2400" dirty="0">
                <a:solidFill>
                  <a:srgbClr val="132767"/>
                </a:solidFill>
                <a:latin typeface="Arial"/>
                <a:cs typeface="Arial"/>
              </a:rPr>
              <a:t>trình có mã  nguồn chứa </a:t>
            </a:r>
            <a:r>
              <a:rPr sz="2400" spc="-5" dirty="0">
                <a:solidFill>
                  <a:srgbClr val="132767"/>
                </a:solidFill>
                <a:latin typeface="Arial"/>
                <a:cs typeface="Arial"/>
              </a:rPr>
              <a:t>các macro </a:t>
            </a:r>
            <a:r>
              <a:rPr sz="2400" dirty="0">
                <a:solidFill>
                  <a:srgbClr val="132767"/>
                </a:solidFill>
                <a:latin typeface="Arial"/>
                <a:cs typeface="Arial"/>
              </a:rPr>
              <a:t>vì chương </a:t>
            </a:r>
            <a:r>
              <a:rPr sz="2400" spc="-5" dirty="0">
                <a:solidFill>
                  <a:srgbClr val="132767"/>
                </a:solidFill>
                <a:latin typeface="Arial"/>
                <a:cs typeface="Arial"/>
              </a:rPr>
              <a:t>trình </a:t>
            </a:r>
            <a:r>
              <a:rPr sz="2400" dirty="0">
                <a:solidFill>
                  <a:srgbClr val="132767"/>
                </a:solidFill>
                <a:latin typeface="Arial"/>
                <a:cs typeface="Arial"/>
              </a:rPr>
              <a:t>sẽ </a:t>
            </a:r>
            <a:r>
              <a:rPr sz="2400" spc="-5" dirty="0">
                <a:solidFill>
                  <a:srgbClr val="132767"/>
                </a:solidFill>
                <a:latin typeface="Arial"/>
                <a:cs typeface="Arial"/>
              </a:rPr>
              <a:t>dịch theo một  </a:t>
            </a:r>
            <a:r>
              <a:rPr sz="2400" dirty="0">
                <a:solidFill>
                  <a:srgbClr val="132767"/>
                </a:solidFill>
                <a:latin typeface="Arial"/>
                <a:cs typeface="Arial"/>
              </a:rPr>
              <a:t>cách khác, </a:t>
            </a:r>
            <a:r>
              <a:rPr sz="2400" spc="-5" dirty="0">
                <a:solidFill>
                  <a:srgbClr val="FF0000"/>
                </a:solidFill>
                <a:latin typeface="Arial"/>
                <a:cs typeface="Arial"/>
              </a:rPr>
              <a:t>tạo ra các mã 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đối </a:t>
            </a:r>
            <a:r>
              <a:rPr sz="2400" spc="-5" dirty="0">
                <a:solidFill>
                  <a:srgbClr val="FF0000"/>
                </a:solidFill>
                <a:latin typeface="Arial"/>
                <a:cs typeface="Arial"/>
              </a:rPr>
              <a:t>tượng 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tách </a:t>
            </a:r>
            <a:r>
              <a:rPr sz="2400" spc="-5" dirty="0">
                <a:solidFill>
                  <a:srgbClr val="FF0000"/>
                </a:solidFill>
                <a:latin typeface="Arial"/>
                <a:cs typeface="Arial"/>
              </a:rPr>
              <a:t>rời với mã  nguồn</a:t>
            </a:r>
            <a:r>
              <a:rPr sz="2400" spc="-5" dirty="0">
                <a:solidFill>
                  <a:srgbClr val="132767"/>
                </a:solidFill>
                <a:latin typeface="Arial"/>
                <a:cs typeface="Arial"/>
              </a:rPr>
              <a:t>.</a:t>
            </a:r>
            <a:endParaRPr sz="2400">
              <a:latin typeface="Arial"/>
              <a:cs typeface="Arial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45"/>
              </a:lnSpc>
            </a:pPr>
            <a:fld id="{81D60167-4931-47E6-BA6A-407CBD079E47}" type="slidenum">
              <a:rPr spc="-5" dirty="0"/>
              <a:t>32</a:t>
            </a:fld>
            <a:endParaRPr spc="-5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194046" y="1043432"/>
            <a:ext cx="1650364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BÀI</a:t>
            </a:r>
            <a:r>
              <a:rPr spc="-75" dirty="0"/>
              <a:t> </a:t>
            </a:r>
            <a:r>
              <a:rPr spc="-5" dirty="0"/>
              <a:t>TẬP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57200" y="1436369"/>
            <a:ext cx="9144000" cy="979169"/>
            <a:chOff x="457200" y="1436369"/>
            <a:chExt cx="9144000" cy="979169"/>
          </a:xfrm>
        </p:grpSpPr>
        <p:sp>
          <p:nvSpPr>
            <p:cNvPr id="4" name="object 4"/>
            <p:cNvSpPr/>
            <p:nvPr/>
          </p:nvSpPr>
          <p:spPr>
            <a:xfrm>
              <a:off x="457200" y="1436369"/>
              <a:ext cx="9144000" cy="979169"/>
            </a:xfrm>
            <a:custGeom>
              <a:avLst/>
              <a:gdLst/>
              <a:ahLst/>
              <a:cxnLst/>
              <a:rect l="l" t="t" r="r" b="b"/>
              <a:pathLst>
                <a:path w="9144000" h="979169">
                  <a:moveTo>
                    <a:pt x="9144000" y="979169"/>
                  </a:moveTo>
                  <a:lnTo>
                    <a:pt x="9144000" y="0"/>
                  </a:lnTo>
                  <a:lnTo>
                    <a:pt x="0" y="0"/>
                  </a:lnTo>
                  <a:lnTo>
                    <a:pt x="0" y="979170"/>
                  </a:lnTo>
                  <a:lnTo>
                    <a:pt x="9144000" y="97916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7200" y="1436369"/>
              <a:ext cx="9143999" cy="138683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2000" y="1436369"/>
              <a:ext cx="8839200" cy="16383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7200" y="1572005"/>
              <a:ext cx="9144000" cy="76200"/>
            </a:xfrm>
            <a:prstGeom prst="rect">
              <a:avLst/>
            </a:prstGeom>
          </p:spPr>
        </p:pic>
      </p:grpSp>
      <p:sp>
        <p:nvSpPr>
          <p:cNvPr id="8" name="object 8"/>
          <p:cNvSpPr/>
          <p:nvPr/>
        </p:nvSpPr>
        <p:spPr>
          <a:xfrm>
            <a:off x="457200" y="5353050"/>
            <a:ext cx="9144000" cy="979169"/>
          </a:xfrm>
          <a:custGeom>
            <a:avLst/>
            <a:gdLst/>
            <a:ahLst/>
            <a:cxnLst/>
            <a:rect l="l" t="t" r="r" b="b"/>
            <a:pathLst>
              <a:path w="9144000" h="979170">
                <a:moveTo>
                  <a:pt x="9144000" y="979170"/>
                </a:moveTo>
                <a:lnTo>
                  <a:pt x="9144000" y="0"/>
                </a:lnTo>
                <a:lnTo>
                  <a:pt x="0" y="0"/>
                </a:lnTo>
                <a:lnTo>
                  <a:pt x="0" y="979170"/>
                </a:lnTo>
                <a:lnTo>
                  <a:pt x="9144000" y="97917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764540" y="1701800"/>
            <a:ext cx="8465185" cy="4561205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546100" indent="-457200">
              <a:lnSpc>
                <a:spcPct val="100000"/>
              </a:lnSpc>
              <a:spcBef>
                <a:spcPts val="675"/>
              </a:spcBef>
              <a:buClr>
                <a:srgbClr val="184BB2"/>
              </a:buClr>
              <a:buAutoNum type="arabicPeriod"/>
              <a:tabLst>
                <a:tab pos="545465" algn="l"/>
                <a:tab pos="546100" algn="l"/>
              </a:tabLst>
            </a:pPr>
            <a:r>
              <a:rPr sz="2400" spc="-5" dirty="0">
                <a:solidFill>
                  <a:srgbClr val="132767"/>
                </a:solidFill>
                <a:latin typeface="Times New Roman"/>
                <a:cs typeface="Times New Roman"/>
              </a:rPr>
              <a:t>Viết </a:t>
            </a:r>
            <a:r>
              <a:rPr sz="2400" dirty="0">
                <a:solidFill>
                  <a:srgbClr val="132767"/>
                </a:solidFill>
                <a:latin typeface="Times New Roman"/>
                <a:cs typeface="Times New Roman"/>
              </a:rPr>
              <a:t>hàm tìm </a:t>
            </a:r>
            <a:r>
              <a:rPr sz="2400" spc="-5" dirty="0">
                <a:solidFill>
                  <a:srgbClr val="132767"/>
                </a:solidFill>
                <a:latin typeface="Times New Roman"/>
                <a:cs typeface="Times New Roman"/>
              </a:rPr>
              <a:t>số lớn </a:t>
            </a:r>
            <a:r>
              <a:rPr sz="2400" dirty="0">
                <a:solidFill>
                  <a:srgbClr val="132767"/>
                </a:solidFill>
                <a:latin typeface="Times New Roman"/>
                <a:cs typeface="Times New Roman"/>
              </a:rPr>
              <a:t>nhất của hai </a:t>
            </a:r>
            <a:r>
              <a:rPr sz="2400" spc="-5" dirty="0">
                <a:solidFill>
                  <a:srgbClr val="132767"/>
                </a:solidFill>
                <a:latin typeface="Times New Roman"/>
                <a:cs typeface="Times New Roman"/>
              </a:rPr>
              <a:t>số thực</a:t>
            </a:r>
            <a:r>
              <a:rPr sz="2400" spc="-85" dirty="0">
                <a:solidFill>
                  <a:srgbClr val="132767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132767"/>
                </a:solidFill>
                <a:latin typeface="Times New Roman"/>
                <a:cs typeface="Times New Roman"/>
              </a:rPr>
              <a:t>x,y.</a:t>
            </a:r>
            <a:endParaRPr sz="2400">
              <a:latin typeface="Times New Roman"/>
              <a:cs typeface="Times New Roman"/>
            </a:endParaRPr>
          </a:p>
          <a:p>
            <a:pPr marL="546100" marR="93345" indent="-457200">
              <a:lnSpc>
                <a:spcPct val="100000"/>
              </a:lnSpc>
              <a:spcBef>
                <a:spcPts val="575"/>
              </a:spcBef>
              <a:buClr>
                <a:srgbClr val="184BB2"/>
              </a:buClr>
              <a:buAutoNum type="arabicPeriod"/>
              <a:tabLst>
                <a:tab pos="545465" algn="l"/>
                <a:tab pos="546100" algn="l"/>
              </a:tabLst>
            </a:pPr>
            <a:r>
              <a:rPr sz="2400" spc="-5" dirty="0">
                <a:solidFill>
                  <a:srgbClr val="132767"/>
                </a:solidFill>
                <a:latin typeface="Times New Roman"/>
                <a:cs typeface="Times New Roman"/>
              </a:rPr>
              <a:t>Viết hàm để kiểm tra số </a:t>
            </a:r>
            <a:r>
              <a:rPr sz="2400" dirty="0">
                <a:solidFill>
                  <a:srgbClr val="132767"/>
                </a:solidFill>
                <a:latin typeface="Times New Roman"/>
                <a:cs typeface="Times New Roman"/>
              </a:rPr>
              <a:t>nguyên </a:t>
            </a:r>
            <a:r>
              <a:rPr sz="2400" spc="-5" dirty="0">
                <a:solidFill>
                  <a:srgbClr val="132767"/>
                </a:solidFill>
                <a:latin typeface="Times New Roman"/>
                <a:cs typeface="Times New Roman"/>
              </a:rPr>
              <a:t>dương </a:t>
            </a:r>
            <a:r>
              <a:rPr sz="2400" dirty="0">
                <a:solidFill>
                  <a:srgbClr val="132767"/>
                </a:solidFill>
                <a:latin typeface="Times New Roman"/>
                <a:cs typeface="Times New Roman"/>
              </a:rPr>
              <a:t>n có phải </a:t>
            </a:r>
            <a:r>
              <a:rPr sz="2400" spc="-5" dirty="0">
                <a:solidFill>
                  <a:srgbClr val="132767"/>
                </a:solidFill>
                <a:latin typeface="Times New Roman"/>
                <a:cs typeface="Times New Roman"/>
              </a:rPr>
              <a:t>là </a:t>
            </a:r>
            <a:r>
              <a:rPr sz="2400" dirty="0">
                <a:solidFill>
                  <a:srgbClr val="132767"/>
                </a:solidFill>
                <a:latin typeface="Times New Roman"/>
                <a:cs typeface="Times New Roman"/>
              </a:rPr>
              <a:t>số nguyên  </a:t>
            </a:r>
            <a:r>
              <a:rPr sz="2400" spc="-5" dirty="0">
                <a:solidFill>
                  <a:srgbClr val="132767"/>
                </a:solidFill>
                <a:latin typeface="Times New Roman"/>
                <a:cs typeface="Times New Roman"/>
              </a:rPr>
              <a:t>tố </a:t>
            </a:r>
            <a:r>
              <a:rPr sz="2400" dirty="0">
                <a:solidFill>
                  <a:srgbClr val="132767"/>
                </a:solidFill>
                <a:latin typeface="Times New Roman"/>
                <a:cs typeface="Times New Roman"/>
              </a:rPr>
              <a:t>hay</a:t>
            </a:r>
            <a:r>
              <a:rPr sz="2400" spc="-15" dirty="0">
                <a:solidFill>
                  <a:srgbClr val="132767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132767"/>
                </a:solidFill>
                <a:latin typeface="Times New Roman"/>
                <a:cs typeface="Times New Roman"/>
              </a:rPr>
              <a:t>không?</a:t>
            </a:r>
            <a:endParaRPr sz="2400">
              <a:latin typeface="Times New Roman"/>
              <a:cs typeface="Times New Roman"/>
            </a:endParaRPr>
          </a:p>
          <a:p>
            <a:pPr marL="546100" marR="93980" indent="-457200">
              <a:lnSpc>
                <a:spcPct val="100000"/>
              </a:lnSpc>
              <a:spcBef>
                <a:spcPts val="575"/>
              </a:spcBef>
              <a:buClr>
                <a:srgbClr val="184BB2"/>
              </a:buClr>
              <a:buAutoNum type="arabicPeriod"/>
              <a:tabLst>
                <a:tab pos="545465" algn="l"/>
                <a:tab pos="546100" algn="l"/>
                <a:tab pos="2263775" algn="l"/>
                <a:tab pos="2865120" algn="l"/>
                <a:tab pos="3364865" algn="l"/>
                <a:tab pos="3763010" algn="l"/>
                <a:tab pos="4144010" algn="l"/>
                <a:tab pos="4670425" algn="l"/>
                <a:tab pos="4951095" algn="l"/>
                <a:tab pos="5298440" algn="l"/>
                <a:tab pos="5697855" algn="l"/>
                <a:tab pos="6438265" algn="l"/>
                <a:tab pos="6718934" algn="l"/>
                <a:tab pos="7065645" algn="l"/>
                <a:tab pos="7464425" algn="l"/>
              </a:tabLst>
            </a:pPr>
            <a:r>
              <a:rPr sz="2400" dirty="0">
                <a:solidFill>
                  <a:srgbClr val="132767"/>
                </a:solidFill>
                <a:latin typeface="Times New Roman"/>
                <a:cs typeface="Times New Roman"/>
              </a:rPr>
              <a:t>V</a:t>
            </a:r>
            <a:r>
              <a:rPr sz="2400" spc="-5" dirty="0">
                <a:solidFill>
                  <a:srgbClr val="132767"/>
                </a:solidFill>
                <a:latin typeface="Times New Roman"/>
                <a:cs typeface="Times New Roman"/>
              </a:rPr>
              <a:t>i</a:t>
            </a:r>
            <a:r>
              <a:rPr sz="2400" dirty="0">
                <a:solidFill>
                  <a:srgbClr val="132767"/>
                </a:solidFill>
                <a:latin typeface="Times New Roman"/>
                <a:cs typeface="Times New Roman"/>
              </a:rPr>
              <a:t>ết </a:t>
            </a:r>
            <a:r>
              <a:rPr sz="2400" spc="-204" dirty="0">
                <a:solidFill>
                  <a:srgbClr val="132767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132767"/>
                </a:solidFill>
                <a:latin typeface="Times New Roman"/>
                <a:cs typeface="Times New Roman"/>
              </a:rPr>
              <a:t>hàm </a:t>
            </a:r>
            <a:r>
              <a:rPr sz="2400" spc="-210" dirty="0">
                <a:solidFill>
                  <a:srgbClr val="132767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132767"/>
                </a:solidFill>
                <a:latin typeface="Times New Roman"/>
                <a:cs typeface="Times New Roman"/>
              </a:rPr>
              <a:t>để	</a:t>
            </a:r>
            <a:r>
              <a:rPr sz="2400" spc="-5" dirty="0">
                <a:solidFill>
                  <a:srgbClr val="132767"/>
                </a:solidFill>
                <a:latin typeface="Times New Roman"/>
                <a:cs typeface="Times New Roman"/>
              </a:rPr>
              <a:t>tín</a:t>
            </a:r>
            <a:r>
              <a:rPr sz="2400" dirty="0">
                <a:solidFill>
                  <a:srgbClr val="132767"/>
                </a:solidFill>
                <a:latin typeface="Times New Roman"/>
                <a:cs typeface="Times New Roman"/>
              </a:rPr>
              <a:t>h	g</a:t>
            </a:r>
            <a:r>
              <a:rPr sz="2400" spc="-5" dirty="0">
                <a:solidFill>
                  <a:srgbClr val="132767"/>
                </a:solidFill>
                <a:latin typeface="Times New Roman"/>
                <a:cs typeface="Times New Roman"/>
              </a:rPr>
              <a:t>i</a:t>
            </a:r>
            <a:r>
              <a:rPr sz="2400" dirty="0">
                <a:solidFill>
                  <a:srgbClr val="132767"/>
                </a:solidFill>
                <a:latin typeface="Times New Roman"/>
                <a:cs typeface="Times New Roman"/>
              </a:rPr>
              <a:t>á	</a:t>
            </a:r>
            <a:r>
              <a:rPr sz="2400" spc="-5" dirty="0">
                <a:solidFill>
                  <a:srgbClr val="132767"/>
                </a:solidFill>
                <a:latin typeface="Times New Roman"/>
                <a:cs typeface="Times New Roman"/>
              </a:rPr>
              <a:t>tr</a:t>
            </a:r>
            <a:r>
              <a:rPr sz="2400" dirty="0">
                <a:solidFill>
                  <a:srgbClr val="132767"/>
                </a:solidFill>
                <a:latin typeface="Times New Roman"/>
                <a:cs typeface="Times New Roman"/>
              </a:rPr>
              <a:t>ị	</a:t>
            </a:r>
            <a:r>
              <a:rPr sz="2400" spc="-10" dirty="0">
                <a:solidFill>
                  <a:srgbClr val="132767"/>
                </a:solidFill>
                <a:latin typeface="Times New Roman"/>
                <a:cs typeface="Times New Roman"/>
              </a:rPr>
              <a:t>x</a:t>
            </a:r>
            <a:r>
              <a:rPr sz="2400" baseline="24305" dirty="0">
                <a:solidFill>
                  <a:srgbClr val="132767"/>
                </a:solidFill>
                <a:latin typeface="Times New Roman"/>
                <a:cs typeface="Times New Roman"/>
              </a:rPr>
              <a:t>n	</a:t>
            </a:r>
            <a:r>
              <a:rPr sz="2400" dirty="0">
                <a:solidFill>
                  <a:srgbClr val="132767"/>
                </a:solidFill>
                <a:latin typeface="Times New Roman"/>
                <a:cs typeface="Times New Roman"/>
              </a:rPr>
              <a:t>với	x	</a:t>
            </a:r>
            <a:r>
              <a:rPr sz="2400" spc="-10" dirty="0">
                <a:solidFill>
                  <a:srgbClr val="132767"/>
                </a:solidFill>
                <a:latin typeface="Times New Roman"/>
                <a:cs typeface="Times New Roman"/>
              </a:rPr>
              <a:t>l</a:t>
            </a:r>
            <a:r>
              <a:rPr sz="2400" dirty="0">
                <a:solidFill>
                  <a:srgbClr val="132767"/>
                </a:solidFill>
                <a:latin typeface="Times New Roman"/>
                <a:cs typeface="Times New Roman"/>
              </a:rPr>
              <a:t>à	</a:t>
            </a:r>
            <a:r>
              <a:rPr sz="2400" spc="-5" dirty="0">
                <a:solidFill>
                  <a:srgbClr val="132767"/>
                </a:solidFill>
                <a:latin typeface="Times New Roman"/>
                <a:cs typeface="Times New Roman"/>
              </a:rPr>
              <a:t>s</a:t>
            </a:r>
            <a:r>
              <a:rPr sz="2400" dirty="0">
                <a:solidFill>
                  <a:srgbClr val="132767"/>
                </a:solidFill>
                <a:latin typeface="Times New Roman"/>
                <a:cs typeface="Times New Roman"/>
              </a:rPr>
              <a:t>ố	</a:t>
            </a:r>
            <a:r>
              <a:rPr sz="2400" spc="-5" dirty="0">
                <a:solidFill>
                  <a:srgbClr val="132767"/>
                </a:solidFill>
                <a:latin typeface="Times New Roman"/>
                <a:cs typeface="Times New Roman"/>
              </a:rPr>
              <a:t>thự</a:t>
            </a:r>
            <a:r>
              <a:rPr sz="2400" dirty="0">
                <a:solidFill>
                  <a:srgbClr val="132767"/>
                </a:solidFill>
                <a:latin typeface="Times New Roman"/>
                <a:cs typeface="Times New Roman"/>
              </a:rPr>
              <a:t>c,	n	</a:t>
            </a:r>
            <a:r>
              <a:rPr sz="2400" spc="-10" dirty="0">
                <a:solidFill>
                  <a:srgbClr val="132767"/>
                </a:solidFill>
                <a:latin typeface="Times New Roman"/>
                <a:cs typeface="Times New Roman"/>
              </a:rPr>
              <a:t>l</a:t>
            </a:r>
            <a:r>
              <a:rPr sz="2400" dirty="0">
                <a:solidFill>
                  <a:srgbClr val="132767"/>
                </a:solidFill>
                <a:latin typeface="Times New Roman"/>
                <a:cs typeface="Times New Roman"/>
              </a:rPr>
              <a:t>à	số	nguyên  dương.</a:t>
            </a:r>
            <a:endParaRPr sz="2400">
              <a:latin typeface="Times New Roman"/>
              <a:cs typeface="Times New Roman"/>
            </a:endParaRPr>
          </a:p>
          <a:p>
            <a:pPr marL="546100" marR="93980" indent="-457200">
              <a:lnSpc>
                <a:spcPct val="100000"/>
              </a:lnSpc>
              <a:spcBef>
                <a:spcPts val="575"/>
              </a:spcBef>
              <a:buClr>
                <a:srgbClr val="184BB2"/>
              </a:buClr>
              <a:buAutoNum type="arabicPeriod"/>
              <a:tabLst>
                <a:tab pos="545465" algn="l"/>
                <a:tab pos="546100" algn="l"/>
              </a:tabLst>
            </a:pPr>
            <a:r>
              <a:rPr sz="2400" spc="-5" dirty="0">
                <a:solidFill>
                  <a:srgbClr val="132767"/>
                </a:solidFill>
                <a:latin typeface="Times New Roman"/>
                <a:cs typeface="Times New Roman"/>
              </a:rPr>
              <a:t>Viết hàm để tìm ước chung lớn </a:t>
            </a:r>
            <a:r>
              <a:rPr sz="2400" dirty="0">
                <a:solidFill>
                  <a:srgbClr val="132767"/>
                </a:solidFill>
                <a:latin typeface="Times New Roman"/>
                <a:cs typeface="Times New Roman"/>
              </a:rPr>
              <a:t>nhất </a:t>
            </a:r>
            <a:r>
              <a:rPr sz="2400" spc="-5" dirty="0">
                <a:solidFill>
                  <a:srgbClr val="132767"/>
                </a:solidFill>
                <a:latin typeface="Times New Roman"/>
                <a:cs typeface="Times New Roman"/>
              </a:rPr>
              <a:t>của hai số nguyên dương a,  </a:t>
            </a:r>
            <a:r>
              <a:rPr sz="2400" dirty="0">
                <a:solidFill>
                  <a:srgbClr val="132767"/>
                </a:solidFill>
                <a:latin typeface="Times New Roman"/>
                <a:cs typeface="Times New Roman"/>
              </a:rPr>
              <a:t>b theo hai cách : đệ qui và không đệ</a:t>
            </a:r>
            <a:r>
              <a:rPr sz="2400" spc="-105" dirty="0">
                <a:solidFill>
                  <a:srgbClr val="132767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132767"/>
                </a:solidFill>
                <a:latin typeface="Times New Roman"/>
                <a:cs typeface="Times New Roman"/>
              </a:rPr>
              <a:t>qui.</a:t>
            </a:r>
            <a:endParaRPr sz="2400">
              <a:latin typeface="Times New Roman"/>
              <a:cs typeface="Times New Roman"/>
            </a:endParaRPr>
          </a:p>
          <a:p>
            <a:pPr marL="545465" marR="93980" indent="-457200">
              <a:lnSpc>
                <a:spcPct val="100000"/>
              </a:lnSpc>
              <a:spcBef>
                <a:spcPts val="580"/>
              </a:spcBef>
              <a:buClr>
                <a:srgbClr val="184BB2"/>
              </a:buClr>
              <a:buAutoNum type="arabicPeriod"/>
              <a:tabLst>
                <a:tab pos="545465" algn="l"/>
                <a:tab pos="546100" algn="l"/>
              </a:tabLst>
            </a:pPr>
            <a:r>
              <a:rPr sz="2400" spc="-5" dirty="0">
                <a:solidFill>
                  <a:srgbClr val="132767"/>
                </a:solidFill>
                <a:latin typeface="Times New Roman"/>
                <a:cs typeface="Times New Roman"/>
              </a:rPr>
              <a:t>Viết hàm để tìm bội chung nhỏ </a:t>
            </a:r>
            <a:r>
              <a:rPr sz="2400" dirty="0">
                <a:solidFill>
                  <a:srgbClr val="132767"/>
                </a:solidFill>
                <a:latin typeface="Times New Roman"/>
                <a:cs typeface="Times New Roman"/>
              </a:rPr>
              <a:t>nhất </a:t>
            </a:r>
            <a:r>
              <a:rPr sz="2400" spc="-5" dirty="0">
                <a:solidFill>
                  <a:srgbClr val="132767"/>
                </a:solidFill>
                <a:latin typeface="Times New Roman"/>
                <a:cs typeface="Times New Roman"/>
              </a:rPr>
              <a:t>của </a:t>
            </a:r>
            <a:r>
              <a:rPr sz="2400" dirty="0">
                <a:solidFill>
                  <a:srgbClr val="132767"/>
                </a:solidFill>
                <a:latin typeface="Times New Roman"/>
                <a:cs typeface="Times New Roman"/>
              </a:rPr>
              <a:t>2 số nguyên dương a  và</a:t>
            </a:r>
            <a:r>
              <a:rPr sz="2400" spc="-15" dirty="0">
                <a:solidFill>
                  <a:srgbClr val="132767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132767"/>
                </a:solidFill>
                <a:latin typeface="Times New Roman"/>
                <a:cs typeface="Times New Roman"/>
              </a:rPr>
              <a:t>b.</a:t>
            </a:r>
            <a:endParaRPr sz="2400">
              <a:latin typeface="Times New Roman"/>
              <a:cs typeface="Times New Roman"/>
            </a:endParaRPr>
          </a:p>
          <a:p>
            <a:pPr marL="546100" indent="-457200">
              <a:lnSpc>
                <a:spcPct val="100000"/>
              </a:lnSpc>
              <a:spcBef>
                <a:spcPts val="575"/>
              </a:spcBef>
              <a:buClr>
                <a:srgbClr val="184BB2"/>
              </a:buClr>
              <a:buAutoNum type="arabicPeriod"/>
              <a:tabLst>
                <a:tab pos="545465" algn="l"/>
                <a:tab pos="546100" algn="l"/>
              </a:tabLst>
            </a:pPr>
            <a:r>
              <a:rPr sz="2400" spc="-5" dirty="0">
                <a:solidFill>
                  <a:srgbClr val="132767"/>
                </a:solidFill>
                <a:latin typeface="Times New Roman"/>
                <a:cs typeface="Times New Roman"/>
              </a:rPr>
              <a:t>Viết </a:t>
            </a:r>
            <a:r>
              <a:rPr sz="2400" dirty="0">
                <a:solidFill>
                  <a:srgbClr val="132767"/>
                </a:solidFill>
                <a:latin typeface="Times New Roman"/>
                <a:cs typeface="Times New Roman"/>
              </a:rPr>
              <a:t>hàm đệ quy để </a:t>
            </a:r>
            <a:r>
              <a:rPr sz="2400" spc="-5" dirty="0">
                <a:solidFill>
                  <a:srgbClr val="132767"/>
                </a:solidFill>
                <a:latin typeface="Times New Roman"/>
                <a:cs typeface="Times New Roman"/>
              </a:rPr>
              <a:t>tính C</a:t>
            </a:r>
            <a:r>
              <a:rPr sz="2400" spc="-7" baseline="24305" dirty="0">
                <a:solidFill>
                  <a:srgbClr val="132767"/>
                </a:solidFill>
                <a:latin typeface="Times New Roman"/>
                <a:cs typeface="Times New Roman"/>
              </a:rPr>
              <a:t>k</a:t>
            </a:r>
            <a:r>
              <a:rPr sz="2400" spc="-7" baseline="-20833" dirty="0">
                <a:solidFill>
                  <a:srgbClr val="132767"/>
                </a:solidFill>
                <a:latin typeface="Times New Roman"/>
                <a:cs typeface="Times New Roman"/>
              </a:rPr>
              <a:t>n </a:t>
            </a:r>
            <a:r>
              <a:rPr sz="2400" spc="-5" dirty="0">
                <a:solidFill>
                  <a:srgbClr val="132767"/>
                </a:solidFill>
                <a:latin typeface="Times New Roman"/>
                <a:cs typeface="Times New Roman"/>
              </a:rPr>
              <a:t>biết</a:t>
            </a:r>
            <a:r>
              <a:rPr sz="2400" spc="-70" dirty="0">
                <a:solidFill>
                  <a:srgbClr val="132767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132767"/>
                </a:solidFill>
                <a:latin typeface="Times New Roman"/>
                <a:cs typeface="Times New Roman"/>
              </a:rPr>
              <a:t>:</a:t>
            </a:r>
            <a:endParaRPr sz="2400">
              <a:latin typeface="Times New Roman"/>
              <a:cs typeface="Times New Roman"/>
            </a:endParaRPr>
          </a:p>
          <a:p>
            <a:pPr marL="2040255">
              <a:lnSpc>
                <a:spcPct val="100000"/>
              </a:lnSpc>
              <a:spcBef>
                <a:spcPts val="575"/>
              </a:spcBef>
              <a:tabLst>
                <a:tab pos="3149600" algn="l"/>
                <a:tab pos="5890260" algn="l"/>
                <a:tab pos="6214110" algn="l"/>
              </a:tabLst>
            </a:pPr>
            <a:r>
              <a:rPr sz="2400" dirty="0">
                <a:solidFill>
                  <a:srgbClr val="132767"/>
                </a:solidFill>
                <a:latin typeface="Times New Roman"/>
                <a:cs typeface="Times New Roman"/>
              </a:rPr>
              <a:t>C</a:t>
            </a:r>
            <a:r>
              <a:rPr sz="2400" baseline="24305" dirty="0">
                <a:solidFill>
                  <a:srgbClr val="132767"/>
                </a:solidFill>
                <a:latin typeface="Times New Roman"/>
                <a:cs typeface="Times New Roman"/>
              </a:rPr>
              <a:t>n</a:t>
            </a:r>
            <a:r>
              <a:rPr sz="2400" baseline="-20833" dirty="0">
                <a:solidFill>
                  <a:srgbClr val="132767"/>
                </a:solidFill>
                <a:latin typeface="Times New Roman"/>
                <a:cs typeface="Times New Roman"/>
              </a:rPr>
              <a:t>n</a:t>
            </a:r>
            <a:r>
              <a:rPr sz="2400" spc="277" baseline="-20833" dirty="0">
                <a:solidFill>
                  <a:srgbClr val="132767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132767"/>
                </a:solidFill>
                <a:latin typeface="Times New Roman"/>
                <a:cs typeface="Times New Roman"/>
              </a:rPr>
              <a:t>=1 </a:t>
            </a:r>
            <a:r>
              <a:rPr sz="2400" dirty="0">
                <a:solidFill>
                  <a:srgbClr val="132767"/>
                </a:solidFill>
                <a:latin typeface="Times New Roman"/>
                <a:cs typeface="Times New Roman"/>
              </a:rPr>
              <a:t>,	C</a:t>
            </a:r>
            <a:r>
              <a:rPr sz="2400" baseline="24305" dirty="0">
                <a:solidFill>
                  <a:srgbClr val="132767"/>
                </a:solidFill>
                <a:latin typeface="Times New Roman"/>
                <a:cs typeface="Times New Roman"/>
              </a:rPr>
              <a:t>0</a:t>
            </a:r>
            <a:r>
              <a:rPr sz="2400" baseline="-20833" dirty="0">
                <a:solidFill>
                  <a:srgbClr val="132767"/>
                </a:solidFill>
                <a:latin typeface="Times New Roman"/>
                <a:cs typeface="Times New Roman"/>
              </a:rPr>
              <a:t>n  </a:t>
            </a:r>
            <a:r>
              <a:rPr sz="2400" dirty="0">
                <a:solidFill>
                  <a:srgbClr val="132767"/>
                </a:solidFill>
                <a:latin typeface="Times New Roman"/>
                <a:cs typeface="Times New Roman"/>
              </a:rPr>
              <a:t>= 1 , C</a:t>
            </a:r>
            <a:r>
              <a:rPr sz="2400" baseline="24305" dirty="0">
                <a:solidFill>
                  <a:srgbClr val="132767"/>
                </a:solidFill>
                <a:latin typeface="Times New Roman"/>
                <a:cs typeface="Times New Roman"/>
              </a:rPr>
              <a:t>k</a:t>
            </a:r>
            <a:r>
              <a:rPr sz="2400" baseline="-20833" dirty="0">
                <a:solidFill>
                  <a:srgbClr val="132767"/>
                </a:solidFill>
                <a:latin typeface="Times New Roman"/>
                <a:cs typeface="Times New Roman"/>
              </a:rPr>
              <a:t>n</a:t>
            </a:r>
            <a:r>
              <a:rPr sz="2400" spc="-30" baseline="-20833" dirty="0">
                <a:solidFill>
                  <a:srgbClr val="132767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132767"/>
                </a:solidFill>
                <a:latin typeface="Times New Roman"/>
                <a:cs typeface="Times New Roman"/>
              </a:rPr>
              <a:t>=</a:t>
            </a:r>
            <a:r>
              <a:rPr sz="2400" spc="-5" dirty="0">
                <a:solidFill>
                  <a:srgbClr val="132767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132767"/>
                </a:solidFill>
                <a:latin typeface="Times New Roman"/>
                <a:cs typeface="Times New Roman"/>
              </a:rPr>
              <a:t>C</a:t>
            </a:r>
            <a:r>
              <a:rPr sz="2400" baseline="24305" dirty="0">
                <a:solidFill>
                  <a:srgbClr val="132767"/>
                </a:solidFill>
                <a:latin typeface="Times New Roman"/>
                <a:cs typeface="Times New Roman"/>
              </a:rPr>
              <a:t>k-1</a:t>
            </a:r>
            <a:r>
              <a:rPr sz="2400" baseline="-20833" dirty="0">
                <a:solidFill>
                  <a:srgbClr val="132767"/>
                </a:solidFill>
                <a:latin typeface="Times New Roman"/>
                <a:cs typeface="Times New Roman"/>
              </a:rPr>
              <a:t>n-1	</a:t>
            </a:r>
            <a:r>
              <a:rPr sz="2400" dirty="0">
                <a:solidFill>
                  <a:srgbClr val="132767"/>
                </a:solidFill>
                <a:latin typeface="Times New Roman"/>
                <a:cs typeface="Times New Roman"/>
              </a:rPr>
              <a:t>+	C</a:t>
            </a:r>
            <a:r>
              <a:rPr sz="2400" baseline="24305" dirty="0">
                <a:solidFill>
                  <a:srgbClr val="132767"/>
                </a:solidFill>
                <a:latin typeface="Times New Roman"/>
                <a:cs typeface="Times New Roman"/>
              </a:rPr>
              <a:t>k</a:t>
            </a:r>
            <a:r>
              <a:rPr sz="2400" baseline="-20833" dirty="0">
                <a:solidFill>
                  <a:srgbClr val="132767"/>
                </a:solidFill>
                <a:latin typeface="Times New Roman"/>
                <a:cs typeface="Times New Roman"/>
              </a:rPr>
              <a:t>n-1</a:t>
            </a:r>
            <a:r>
              <a:rPr sz="2400" dirty="0">
                <a:solidFill>
                  <a:srgbClr val="132767"/>
                </a:solidFill>
                <a:latin typeface="Times New Roman"/>
                <a:cs typeface="Times New Roman"/>
              </a:rPr>
              <a:t>.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45"/>
              </a:lnSpc>
            </a:pPr>
            <a:fld id="{81D60167-4931-47E6-BA6A-407CBD079E47}" type="slidenum">
              <a:rPr spc="-5" dirty="0"/>
              <a:t>33</a:t>
            </a:fld>
            <a:endParaRPr spc="-5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222496" y="980185"/>
            <a:ext cx="35941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latin typeface="Times New Roman"/>
                <a:cs typeface="Times New Roman"/>
              </a:rPr>
              <a:t>Khái </a:t>
            </a:r>
            <a:r>
              <a:rPr sz="3600" spc="-5" dirty="0">
                <a:latin typeface="Times New Roman"/>
                <a:cs typeface="Times New Roman"/>
              </a:rPr>
              <a:t>niệm </a:t>
            </a:r>
            <a:r>
              <a:rPr sz="3600" dirty="0">
                <a:latin typeface="Times New Roman"/>
                <a:cs typeface="Times New Roman"/>
              </a:rPr>
              <a:t>về</a:t>
            </a:r>
            <a:r>
              <a:rPr sz="3600" spc="-100" dirty="0">
                <a:latin typeface="Times New Roman"/>
                <a:cs typeface="Times New Roman"/>
              </a:rPr>
              <a:t> </a:t>
            </a:r>
            <a:r>
              <a:rPr sz="3600" dirty="0">
                <a:latin typeface="Times New Roman"/>
                <a:cs typeface="Times New Roman"/>
              </a:rPr>
              <a:t>hàm</a:t>
            </a:r>
            <a:endParaRPr sz="3600">
              <a:latin typeface="Times New Roman"/>
              <a:cs typeface="Times New Roman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457200" y="1436369"/>
            <a:ext cx="9144000" cy="979169"/>
            <a:chOff x="457200" y="1436369"/>
            <a:chExt cx="9144000" cy="979169"/>
          </a:xfrm>
        </p:grpSpPr>
        <p:sp>
          <p:nvSpPr>
            <p:cNvPr id="4" name="object 4"/>
            <p:cNvSpPr/>
            <p:nvPr/>
          </p:nvSpPr>
          <p:spPr>
            <a:xfrm>
              <a:off x="457200" y="1436369"/>
              <a:ext cx="9144000" cy="979169"/>
            </a:xfrm>
            <a:custGeom>
              <a:avLst/>
              <a:gdLst/>
              <a:ahLst/>
              <a:cxnLst/>
              <a:rect l="l" t="t" r="r" b="b"/>
              <a:pathLst>
                <a:path w="9144000" h="979169">
                  <a:moveTo>
                    <a:pt x="9144000" y="979169"/>
                  </a:moveTo>
                  <a:lnTo>
                    <a:pt x="9144000" y="0"/>
                  </a:lnTo>
                  <a:lnTo>
                    <a:pt x="0" y="0"/>
                  </a:lnTo>
                  <a:lnTo>
                    <a:pt x="0" y="979170"/>
                  </a:lnTo>
                  <a:lnTo>
                    <a:pt x="9144000" y="97916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7200" y="1436369"/>
              <a:ext cx="9143999" cy="138683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2000" y="1436369"/>
              <a:ext cx="8839200" cy="16383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7200" y="1572005"/>
              <a:ext cx="9144000" cy="76200"/>
            </a:xfrm>
            <a:prstGeom prst="rect">
              <a:avLst/>
            </a:prstGeom>
          </p:spPr>
        </p:pic>
      </p:grpSp>
      <p:sp>
        <p:nvSpPr>
          <p:cNvPr id="8" name="object 8"/>
          <p:cNvSpPr/>
          <p:nvPr/>
        </p:nvSpPr>
        <p:spPr>
          <a:xfrm>
            <a:off x="457200" y="3394709"/>
            <a:ext cx="9144000" cy="1958339"/>
          </a:xfrm>
          <a:custGeom>
            <a:avLst/>
            <a:gdLst/>
            <a:ahLst/>
            <a:cxnLst/>
            <a:rect l="l" t="t" r="r" b="b"/>
            <a:pathLst>
              <a:path w="9144000" h="1958339">
                <a:moveTo>
                  <a:pt x="9144000" y="0"/>
                </a:moveTo>
                <a:lnTo>
                  <a:pt x="0" y="0"/>
                </a:lnTo>
                <a:lnTo>
                  <a:pt x="0" y="979170"/>
                </a:lnTo>
                <a:lnTo>
                  <a:pt x="0" y="1958340"/>
                </a:lnTo>
                <a:lnTo>
                  <a:pt x="9144000" y="1958340"/>
                </a:lnTo>
                <a:lnTo>
                  <a:pt x="9144000" y="979170"/>
                </a:lnTo>
                <a:lnTo>
                  <a:pt x="9144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840723" y="1849627"/>
            <a:ext cx="8300720" cy="4719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715" indent="-342900" algn="just">
              <a:lnSpc>
                <a:spcPct val="100000"/>
              </a:lnSpc>
              <a:spcBef>
                <a:spcPts val="100"/>
              </a:spcBef>
            </a:pPr>
            <a:r>
              <a:rPr sz="2800" spc="45" dirty="0">
                <a:solidFill>
                  <a:srgbClr val="184BB2"/>
                </a:solidFill>
                <a:latin typeface="Wingdings"/>
                <a:cs typeface="Wingdings"/>
              </a:rPr>
              <a:t></a:t>
            </a:r>
            <a:r>
              <a:rPr sz="2800" spc="45" dirty="0">
                <a:solidFill>
                  <a:srgbClr val="132767"/>
                </a:solidFill>
                <a:latin typeface="Times New Roman"/>
                <a:cs typeface="Times New Roman"/>
              </a:rPr>
              <a:t>Hàm </a:t>
            </a:r>
            <a:r>
              <a:rPr sz="2800" spc="-5" dirty="0">
                <a:solidFill>
                  <a:srgbClr val="132767"/>
                </a:solidFill>
                <a:latin typeface="Times New Roman"/>
                <a:cs typeface="Times New Roman"/>
              </a:rPr>
              <a:t>là một khái niệm quan trọng trong quá trình </a:t>
            </a:r>
            <a:r>
              <a:rPr sz="2800" spc="-65" dirty="0">
                <a:solidFill>
                  <a:srgbClr val="132767"/>
                </a:solidFill>
                <a:latin typeface="Times New Roman"/>
                <a:cs typeface="Times New Roman"/>
              </a:rPr>
              <a:t>phát </a:t>
            </a:r>
            <a:r>
              <a:rPr sz="2800" spc="570" dirty="0">
                <a:solidFill>
                  <a:srgbClr val="132767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132767"/>
                </a:solidFill>
                <a:latin typeface="Times New Roman"/>
                <a:cs typeface="Times New Roman"/>
              </a:rPr>
              <a:t>triển chương</a:t>
            </a:r>
            <a:r>
              <a:rPr sz="2800" spc="-45" dirty="0">
                <a:solidFill>
                  <a:srgbClr val="132767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132767"/>
                </a:solidFill>
                <a:latin typeface="Times New Roman"/>
                <a:cs typeface="Times New Roman"/>
              </a:rPr>
              <a:t>trình.</a:t>
            </a:r>
            <a:endParaRPr sz="2800">
              <a:latin typeface="Times New Roman"/>
              <a:cs typeface="Times New Roman"/>
            </a:endParaRPr>
          </a:p>
          <a:p>
            <a:pPr marL="355600" marR="5715" indent="-343535" algn="just">
              <a:lnSpc>
                <a:spcPct val="100000"/>
              </a:lnSpc>
            </a:pPr>
            <a:r>
              <a:rPr sz="2800" spc="45" dirty="0">
                <a:solidFill>
                  <a:srgbClr val="184BB2"/>
                </a:solidFill>
                <a:latin typeface="Wingdings"/>
                <a:cs typeface="Wingdings"/>
              </a:rPr>
              <a:t></a:t>
            </a:r>
            <a:r>
              <a:rPr sz="2800" spc="45" dirty="0">
                <a:solidFill>
                  <a:srgbClr val="132767"/>
                </a:solidFill>
                <a:latin typeface="Times New Roman"/>
                <a:cs typeface="Times New Roman"/>
              </a:rPr>
              <a:t>Hàm </a:t>
            </a:r>
            <a:r>
              <a:rPr sz="2800" dirty="0">
                <a:solidFill>
                  <a:srgbClr val="132767"/>
                </a:solidFill>
                <a:latin typeface="Times New Roman"/>
                <a:cs typeface="Times New Roman"/>
              </a:rPr>
              <a:t>là </a:t>
            </a:r>
            <a:r>
              <a:rPr sz="2800" spc="-5" dirty="0">
                <a:solidFill>
                  <a:srgbClr val="132767"/>
                </a:solidFill>
                <a:latin typeface="Times New Roman"/>
                <a:cs typeface="Times New Roman"/>
              </a:rPr>
              <a:t>công cụ để thực </a:t>
            </a:r>
            <a:r>
              <a:rPr sz="2800" spc="-10" dirty="0">
                <a:solidFill>
                  <a:srgbClr val="132767"/>
                </a:solidFill>
                <a:latin typeface="Times New Roman"/>
                <a:cs typeface="Times New Roman"/>
              </a:rPr>
              <a:t>hiện </a:t>
            </a:r>
            <a:r>
              <a:rPr sz="2800" dirty="0">
                <a:solidFill>
                  <a:srgbClr val="132767"/>
                </a:solidFill>
                <a:latin typeface="Times New Roman"/>
                <a:cs typeface="Times New Roman"/>
              </a:rPr>
              <a:t>ý </a:t>
            </a:r>
            <a:r>
              <a:rPr sz="2800" spc="-5" dirty="0">
                <a:solidFill>
                  <a:srgbClr val="132767"/>
                </a:solidFill>
                <a:latin typeface="Times New Roman"/>
                <a:cs typeface="Times New Roman"/>
              </a:rPr>
              <a:t>tưởng </a:t>
            </a:r>
            <a:r>
              <a:rPr sz="2800" b="1" spc="-5" dirty="0">
                <a:solidFill>
                  <a:srgbClr val="132767"/>
                </a:solidFill>
                <a:latin typeface="Times New Roman"/>
                <a:cs typeface="Times New Roman"/>
              </a:rPr>
              <a:t>“chia để </a:t>
            </a:r>
            <a:r>
              <a:rPr sz="2800" b="1" spc="-55" dirty="0">
                <a:solidFill>
                  <a:srgbClr val="132767"/>
                </a:solidFill>
                <a:latin typeface="Times New Roman"/>
                <a:cs typeface="Times New Roman"/>
              </a:rPr>
              <a:t>trị”</a:t>
            </a:r>
            <a:r>
              <a:rPr sz="2800" spc="-55" dirty="0">
                <a:solidFill>
                  <a:srgbClr val="132767"/>
                </a:solidFill>
                <a:latin typeface="Times New Roman"/>
                <a:cs typeface="Times New Roman"/>
              </a:rPr>
              <a:t>,  </a:t>
            </a:r>
            <a:r>
              <a:rPr sz="2800" dirty="0">
                <a:solidFill>
                  <a:srgbClr val="132767"/>
                </a:solidFill>
                <a:latin typeface="Times New Roman"/>
                <a:cs typeface="Times New Roman"/>
              </a:rPr>
              <a:t>modul hoá </a:t>
            </a:r>
            <a:r>
              <a:rPr sz="2800" spc="-5" dirty="0">
                <a:solidFill>
                  <a:srgbClr val="132767"/>
                </a:solidFill>
                <a:latin typeface="Times New Roman"/>
                <a:cs typeface="Times New Roman"/>
              </a:rPr>
              <a:t>chương</a:t>
            </a:r>
            <a:r>
              <a:rPr sz="2800" spc="-80" dirty="0">
                <a:solidFill>
                  <a:srgbClr val="132767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132767"/>
                </a:solidFill>
                <a:latin typeface="Times New Roman"/>
                <a:cs typeface="Times New Roman"/>
              </a:rPr>
              <a:t>trình.</a:t>
            </a:r>
            <a:endParaRPr sz="2800">
              <a:latin typeface="Times New Roman"/>
              <a:cs typeface="Times New Roman"/>
            </a:endParaRPr>
          </a:p>
          <a:p>
            <a:pPr marL="354965" marR="5080" indent="-342900" algn="just">
              <a:lnSpc>
                <a:spcPct val="100000"/>
              </a:lnSpc>
            </a:pPr>
            <a:r>
              <a:rPr sz="2800" spc="45" dirty="0">
                <a:solidFill>
                  <a:srgbClr val="184BB2"/>
                </a:solidFill>
                <a:latin typeface="Wingdings"/>
                <a:cs typeface="Wingdings"/>
              </a:rPr>
              <a:t></a:t>
            </a:r>
            <a:r>
              <a:rPr sz="2800" spc="45" dirty="0">
                <a:solidFill>
                  <a:srgbClr val="132767"/>
                </a:solidFill>
                <a:latin typeface="Times New Roman"/>
                <a:cs typeface="Times New Roman"/>
              </a:rPr>
              <a:t>Hàm </a:t>
            </a:r>
            <a:r>
              <a:rPr sz="2800" spc="-5" dirty="0">
                <a:solidFill>
                  <a:srgbClr val="132767"/>
                </a:solidFill>
                <a:latin typeface="Times New Roman"/>
                <a:cs typeface="Times New Roman"/>
              </a:rPr>
              <a:t>có thể được gọi từ chương trình chính, từ </a:t>
            </a:r>
            <a:r>
              <a:rPr sz="2800" spc="-85" dirty="0">
                <a:solidFill>
                  <a:srgbClr val="132767"/>
                </a:solidFill>
                <a:latin typeface="Times New Roman"/>
                <a:cs typeface="Times New Roman"/>
              </a:rPr>
              <a:t>một  </a:t>
            </a:r>
            <a:r>
              <a:rPr sz="2800" dirty="0">
                <a:solidFill>
                  <a:srgbClr val="132767"/>
                </a:solidFill>
                <a:latin typeface="Times New Roman"/>
                <a:cs typeface="Times New Roman"/>
              </a:rPr>
              <a:t>hàm </a:t>
            </a:r>
            <a:r>
              <a:rPr sz="2800" spc="-5" dirty="0">
                <a:solidFill>
                  <a:srgbClr val="132767"/>
                </a:solidFill>
                <a:latin typeface="Times New Roman"/>
                <a:cs typeface="Times New Roman"/>
              </a:rPr>
              <a:t>khác, hoặc </a:t>
            </a:r>
            <a:r>
              <a:rPr sz="2800" dirty="0">
                <a:solidFill>
                  <a:srgbClr val="132767"/>
                </a:solidFill>
                <a:latin typeface="Times New Roman"/>
                <a:cs typeface="Times New Roman"/>
              </a:rPr>
              <a:t>gọi từ chính nó (đệ</a:t>
            </a:r>
            <a:r>
              <a:rPr sz="2800" spc="-135" dirty="0">
                <a:solidFill>
                  <a:srgbClr val="132767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132767"/>
                </a:solidFill>
                <a:latin typeface="Times New Roman"/>
                <a:cs typeface="Times New Roman"/>
              </a:rPr>
              <a:t>qui).</a:t>
            </a:r>
            <a:endParaRPr sz="2800">
              <a:latin typeface="Times New Roman"/>
              <a:cs typeface="Times New Roman"/>
            </a:endParaRPr>
          </a:p>
          <a:p>
            <a:pPr marL="355600" marR="5080" indent="-343535" algn="just">
              <a:lnSpc>
                <a:spcPct val="100000"/>
              </a:lnSpc>
            </a:pPr>
            <a:r>
              <a:rPr sz="2800" spc="45" dirty="0">
                <a:solidFill>
                  <a:srgbClr val="184BB2"/>
                </a:solidFill>
                <a:latin typeface="Wingdings"/>
                <a:cs typeface="Wingdings"/>
              </a:rPr>
              <a:t></a:t>
            </a:r>
            <a:r>
              <a:rPr sz="2800" spc="45" dirty="0">
                <a:solidFill>
                  <a:srgbClr val="132767"/>
                </a:solidFill>
                <a:latin typeface="Times New Roman"/>
                <a:cs typeface="Times New Roman"/>
              </a:rPr>
              <a:t>Hàm </a:t>
            </a:r>
            <a:r>
              <a:rPr sz="2800" spc="-5" dirty="0">
                <a:solidFill>
                  <a:srgbClr val="132767"/>
                </a:solidFill>
                <a:latin typeface="Times New Roman"/>
                <a:cs typeface="Times New Roman"/>
              </a:rPr>
              <a:t>có thể nhận hay không nhận </a:t>
            </a:r>
            <a:r>
              <a:rPr sz="2800" spc="-10" dirty="0">
                <a:solidFill>
                  <a:srgbClr val="132767"/>
                </a:solidFill>
                <a:latin typeface="Times New Roman"/>
                <a:cs typeface="Times New Roman"/>
              </a:rPr>
              <a:t>các </a:t>
            </a:r>
            <a:r>
              <a:rPr sz="2800" spc="-5" dirty="0">
                <a:solidFill>
                  <a:srgbClr val="132767"/>
                </a:solidFill>
                <a:latin typeface="Times New Roman"/>
                <a:cs typeface="Times New Roman"/>
              </a:rPr>
              <a:t>đối </a:t>
            </a:r>
            <a:r>
              <a:rPr sz="2800" dirty="0">
                <a:solidFill>
                  <a:srgbClr val="132767"/>
                </a:solidFill>
                <a:latin typeface="Times New Roman"/>
                <a:cs typeface="Times New Roman"/>
              </a:rPr>
              <a:t>số </a:t>
            </a:r>
            <a:r>
              <a:rPr sz="2800" spc="-5" dirty="0">
                <a:solidFill>
                  <a:srgbClr val="132767"/>
                </a:solidFill>
                <a:latin typeface="Times New Roman"/>
                <a:cs typeface="Times New Roman"/>
              </a:rPr>
              <a:t>và có </a:t>
            </a:r>
            <a:r>
              <a:rPr sz="2800" spc="-85" dirty="0">
                <a:solidFill>
                  <a:srgbClr val="132767"/>
                </a:solidFill>
                <a:latin typeface="Times New Roman"/>
                <a:cs typeface="Times New Roman"/>
              </a:rPr>
              <a:t>thể  </a:t>
            </a:r>
            <a:r>
              <a:rPr sz="2800" dirty="0">
                <a:solidFill>
                  <a:srgbClr val="132767"/>
                </a:solidFill>
                <a:latin typeface="Times New Roman"/>
                <a:cs typeface="Times New Roman"/>
              </a:rPr>
              <a:t>có giá trị trả về </a:t>
            </a:r>
            <a:r>
              <a:rPr sz="2800" spc="-5" dirty="0">
                <a:solidFill>
                  <a:srgbClr val="132767"/>
                </a:solidFill>
                <a:latin typeface="Times New Roman"/>
                <a:cs typeface="Times New Roman"/>
              </a:rPr>
              <a:t>hoặc </a:t>
            </a:r>
            <a:r>
              <a:rPr sz="2800" dirty="0">
                <a:solidFill>
                  <a:srgbClr val="132767"/>
                </a:solidFill>
                <a:latin typeface="Times New Roman"/>
                <a:cs typeface="Times New Roman"/>
              </a:rPr>
              <a:t>không</a:t>
            </a:r>
            <a:r>
              <a:rPr sz="2800" spc="-110" dirty="0">
                <a:solidFill>
                  <a:srgbClr val="132767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132767"/>
                </a:solidFill>
                <a:latin typeface="Times New Roman"/>
                <a:cs typeface="Times New Roman"/>
              </a:rPr>
              <a:t>có.</a:t>
            </a:r>
            <a:endParaRPr sz="2800">
              <a:latin typeface="Times New Roman"/>
              <a:cs typeface="Times New Roman"/>
            </a:endParaRPr>
          </a:p>
          <a:p>
            <a:pPr marL="355600" marR="5715" indent="-342900" algn="just">
              <a:lnSpc>
                <a:spcPct val="100000"/>
              </a:lnSpc>
            </a:pPr>
            <a:r>
              <a:rPr sz="2800" spc="30" dirty="0">
                <a:solidFill>
                  <a:srgbClr val="184BB2"/>
                </a:solidFill>
                <a:latin typeface="Wingdings"/>
                <a:cs typeface="Wingdings"/>
              </a:rPr>
              <a:t></a:t>
            </a:r>
            <a:r>
              <a:rPr sz="2800" b="1" spc="30" dirty="0">
                <a:solidFill>
                  <a:srgbClr val="132767"/>
                </a:solidFill>
                <a:latin typeface="Times New Roman"/>
                <a:cs typeface="Times New Roman"/>
              </a:rPr>
              <a:t>Trong </a:t>
            </a:r>
            <a:r>
              <a:rPr sz="2800" b="1" spc="-5" dirty="0">
                <a:solidFill>
                  <a:srgbClr val="132767"/>
                </a:solidFill>
                <a:latin typeface="Times New Roman"/>
                <a:cs typeface="Times New Roman"/>
              </a:rPr>
              <a:t>C, </a:t>
            </a:r>
            <a:r>
              <a:rPr sz="2800" b="1" dirty="0">
                <a:solidFill>
                  <a:srgbClr val="132767"/>
                </a:solidFill>
                <a:latin typeface="Times New Roman"/>
                <a:cs typeface="Times New Roman"/>
              </a:rPr>
              <a:t>không cho phép </a:t>
            </a:r>
            <a:r>
              <a:rPr sz="2800" b="1" spc="-5" dirty="0">
                <a:solidFill>
                  <a:srgbClr val="132767"/>
                </a:solidFill>
                <a:latin typeface="Times New Roman"/>
                <a:cs typeface="Times New Roman"/>
              </a:rPr>
              <a:t>các </a:t>
            </a:r>
            <a:r>
              <a:rPr sz="2800" b="1" dirty="0">
                <a:solidFill>
                  <a:srgbClr val="132767"/>
                </a:solidFill>
                <a:latin typeface="Times New Roman"/>
                <a:cs typeface="Times New Roman"/>
              </a:rPr>
              <a:t>hàm định nghĩa </a:t>
            </a:r>
            <a:r>
              <a:rPr sz="2800" b="1" spc="-75" dirty="0">
                <a:solidFill>
                  <a:srgbClr val="132767"/>
                </a:solidFill>
                <a:latin typeface="Times New Roman"/>
                <a:cs typeface="Times New Roman"/>
              </a:rPr>
              <a:t>lồng  </a:t>
            </a:r>
            <a:r>
              <a:rPr sz="2800" b="1" dirty="0">
                <a:solidFill>
                  <a:srgbClr val="132767"/>
                </a:solidFill>
                <a:latin typeface="Times New Roman"/>
                <a:cs typeface="Times New Roman"/>
              </a:rPr>
              <a:t>nhau, nhưng một hàm </a:t>
            </a:r>
            <a:r>
              <a:rPr sz="2800" b="1" spc="-5" dirty="0">
                <a:solidFill>
                  <a:srgbClr val="132767"/>
                </a:solidFill>
                <a:latin typeface="Times New Roman"/>
                <a:cs typeface="Times New Roman"/>
              </a:rPr>
              <a:t>có thể gọi nhiều </a:t>
            </a:r>
            <a:r>
              <a:rPr sz="2800" b="1" dirty="0">
                <a:solidFill>
                  <a:srgbClr val="132767"/>
                </a:solidFill>
                <a:latin typeface="Times New Roman"/>
                <a:cs typeface="Times New Roman"/>
              </a:rPr>
              <a:t>hàm </a:t>
            </a:r>
            <a:r>
              <a:rPr sz="2800" b="1" spc="-5" dirty="0">
                <a:solidFill>
                  <a:srgbClr val="132767"/>
                </a:solidFill>
                <a:latin typeface="Times New Roman"/>
                <a:cs typeface="Times New Roman"/>
              </a:rPr>
              <a:t>khác  thực</a:t>
            </a:r>
            <a:r>
              <a:rPr sz="2800" b="1" spc="-20" dirty="0">
                <a:solidFill>
                  <a:srgbClr val="132767"/>
                </a:solidFill>
                <a:latin typeface="Times New Roman"/>
                <a:cs typeface="Times New Roman"/>
              </a:rPr>
              <a:t> </a:t>
            </a:r>
            <a:r>
              <a:rPr sz="2800" b="1" spc="-5" dirty="0">
                <a:solidFill>
                  <a:srgbClr val="132767"/>
                </a:solidFill>
                <a:latin typeface="Times New Roman"/>
                <a:cs typeface="Times New Roman"/>
              </a:rPr>
              <a:t>hiện.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45"/>
              </a:lnSpc>
            </a:pPr>
            <a:fld id="{81D60167-4931-47E6-BA6A-407CBD079E47}" type="slidenum">
              <a:rPr spc="-5" dirty="0"/>
              <a:t>4</a:t>
            </a:fld>
            <a:endParaRPr spc="-5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47235" y="980185"/>
            <a:ext cx="394462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latin typeface="Times New Roman"/>
                <a:cs typeface="Times New Roman"/>
              </a:rPr>
              <a:t>Cách </a:t>
            </a:r>
            <a:r>
              <a:rPr sz="3600" dirty="0">
                <a:latin typeface="Times New Roman"/>
                <a:cs typeface="Times New Roman"/>
              </a:rPr>
              <a:t>xây </a:t>
            </a:r>
            <a:r>
              <a:rPr sz="3600" spc="-5" dirty="0">
                <a:latin typeface="Times New Roman"/>
                <a:cs typeface="Times New Roman"/>
              </a:rPr>
              <a:t>dựng</a:t>
            </a:r>
            <a:r>
              <a:rPr sz="3600" spc="-90" dirty="0">
                <a:latin typeface="Times New Roman"/>
                <a:cs typeface="Times New Roman"/>
              </a:rPr>
              <a:t> </a:t>
            </a:r>
            <a:r>
              <a:rPr sz="3600" dirty="0">
                <a:latin typeface="Times New Roman"/>
                <a:cs typeface="Times New Roman"/>
              </a:rPr>
              <a:t>hàm</a:t>
            </a:r>
            <a:endParaRPr sz="3600">
              <a:latin typeface="Times New Roman"/>
              <a:cs typeface="Times New Roman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457200" y="1436369"/>
            <a:ext cx="9144000" cy="979169"/>
            <a:chOff x="457200" y="1436369"/>
            <a:chExt cx="9144000" cy="979169"/>
          </a:xfrm>
        </p:grpSpPr>
        <p:sp>
          <p:nvSpPr>
            <p:cNvPr id="4" name="object 4"/>
            <p:cNvSpPr/>
            <p:nvPr/>
          </p:nvSpPr>
          <p:spPr>
            <a:xfrm>
              <a:off x="457200" y="1436369"/>
              <a:ext cx="9144000" cy="979169"/>
            </a:xfrm>
            <a:custGeom>
              <a:avLst/>
              <a:gdLst/>
              <a:ahLst/>
              <a:cxnLst/>
              <a:rect l="l" t="t" r="r" b="b"/>
              <a:pathLst>
                <a:path w="9144000" h="979169">
                  <a:moveTo>
                    <a:pt x="9144000" y="979169"/>
                  </a:moveTo>
                  <a:lnTo>
                    <a:pt x="9144000" y="0"/>
                  </a:lnTo>
                  <a:lnTo>
                    <a:pt x="0" y="0"/>
                  </a:lnTo>
                  <a:lnTo>
                    <a:pt x="0" y="979170"/>
                  </a:lnTo>
                  <a:lnTo>
                    <a:pt x="9144000" y="97916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7200" y="1436369"/>
              <a:ext cx="9143999" cy="138683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2000" y="1436369"/>
              <a:ext cx="8839200" cy="16383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7200" y="1572005"/>
              <a:ext cx="9144000" cy="76200"/>
            </a:xfrm>
            <a:prstGeom prst="rect">
              <a:avLst/>
            </a:prstGeom>
          </p:spPr>
        </p:pic>
      </p:grpSp>
      <p:sp>
        <p:nvSpPr>
          <p:cNvPr id="8" name="object 8"/>
          <p:cNvSpPr/>
          <p:nvPr/>
        </p:nvSpPr>
        <p:spPr>
          <a:xfrm>
            <a:off x="457200" y="5353050"/>
            <a:ext cx="9144000" cy="979169"/>
          </a:xfrm>
          <a:custGeom>
            <a:avLst/>
            <a:gdLst/>
            <a:ahLst/>
            <a:cxnLst/>
            <a:rect l="l" t="t" r="r" b="b"/>
            <a:pathLst>
              <a:path w="9144000" h="979170">
                <a:moveTo>
                  <a:pt x="9144000" y="979170"/>
                </a:moveTo>
                <a:lnTo>
                  <a:pt x="9144000" y="0"/>
                </a:lnTo>
                <a:lnTo>
                  <a:pt x="0" y="0"/>
                </a:lnTo>
                <a:lnTo>
                  <a:pt x="0" y="979170"/>
                </a:lnTo>
                <a:lnTo>
                  <a:pt x="9144000" y="97917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840739" y="1468755"/>
            <a:ext cx="8528685" cy="4779645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R="1319530" algn="r">
              <a:lnSpc>
                <a:spcPct val="100000"/>
              </a:lnSpc>
              <a:spcBef>
                <a:spcPts val="770"/>
              </a:spcBef>
            </a:pPr>
            <a:r>
              <a:rPr sz="2800" spc="50" dirty="0">
                <a:solidFill>
                  <a:srgbClr val="184BB2"/>
                </a:solidFill>
                <a:latin typeface="Wingdings"/>
                <a:cs typeface="Wingdings"/>
              </a:rPr>
              <a:t></a:t>
            </a:r>
            <a:r>
              <a:rPr sz="2800" spc="50" dirty="0">
                <a:solidFill>
                  <a:srgbClr val="132767"/>
                </a:solidFill>
                <a:latin typeface="Arial"/>
                <a:cs typeface="Arial"/>
              </a:rPr>
              <a:t>Một </a:t>
            </a:r>
            <a:r>
              <a:rPr sz="2800" dirty="0">
                <a:solidFill>
                  <a:srgbClr val="132767"/>
                </a:solidFill>
                <a:latin typeface="Arial"/>
                <a:cs typeface="Arial"/>
              </a:rPr>
              <a:t>hàm </a:t>
            </a:r>
            <a:r>
              <a:rPr sz="2800" spc="-5" dirty="0">
                <a:solidFill>
                  <a:srgbClr val="132767"/>
                </a:solidFill>
                <a:latin typeface="Arial"/>
                <a:cs typeface="Arial"/>
              </a:rPr>
              <a:t>được </a:t>
            </a:r>
            <a:r>
              <a:rPr sz="2800" dirty="0">
                <a:solidFill>
                  <a:srgbClr val="132767"/>
                </a:solidFill>
                <a:latin typeface="Arial"/>
                <a:cs typeface="Arial"/>
              </a:rPr>
              <a:t>xây </a:t>
            </a:r>
            <a:r>
              <a:rPr sz="2800" spc="-5" dirty="0">
                <a:solidFill>
                  <a:srgbClr val="132767"/>
                </a:solidFill>
                <a:latin typeface="Arial"/>
                <a:cs typeface="Arial"/>
              </a:rPr>
              <a:t>dựng </a:t>
            </a:r>
            <a:r>
              <a:rPr sz="2800" dirty="0">
                <a:solidFill>
                  <a:srgbClr val="132767"/>
                </a:solidFill>
                <a:latin typeface="Arial"/>
                <a:cs typeface="Arial"/>
              </a:rPr>
              <a:t>theo cú pháp</a:t>
            </a:r>
            <a:r>
              <a:rPr sz="2800" spc="-75" dirty="0">
                <a:solidFill>
                  <a:srgbClr val="132767"/>
                </a:solidFill>
                <a:latin typeface="Arial"/>
                <a:cs typeface="Arial"/>
              </a:rPr>
              <a:t> </a:t>
            </a:r>
            <a:r>
              <a:rPr sz="2800" spc="-50" dirty="0">
                <a:solidFill>
                  <a:srgbClr val="132767"/>
                </a:solidFill>
                <a:latin typeface="Arial"/>
                <a:cs typeface="Arial"/>
              </a:rPr>
              <a:t>sau:</a:t>
            </a:r>
            <a:endParaRPr sz="2800">
              <a:latin typeface="Arial"/>
              <a:cs typeface="Arial"/>
            </a:endParaRPr>
          </a:p>
          <a:p>
            <a:pPr marR="1299210" algn="r">
              <a:lnSpc>
                <a:spcPct val="100000"/>
              </a:lnSpc>
              <a:spcBef>
                <a:spcPts val="670"/>
              </a:spcBef>
              <a:tabLst>
                <a:tab pos="1404620" algn="l"/>
              </a:tabLst>
            </a:pPr>
            <a:r>
              <a:rPr sz="2800" dirty="0">
                <a:solidFill>
                  <a:srgbClr val="FF0000"/>
                </a:solidFill>
                <a:latin typeface="Arial"/>
                <a:cs typeface="Arial"/>
              </a:rPr>
              <a:t>&lt;Type&gt;	</a:t>
            </a:r>
            <a:r>
              <a:rPr sz="2800" b="1" spc="-5" dirty="0">
                <a:solidFill>
                  <a:srgbClr val="FF0000"/>
                </a:solidFill>
                <a:latin typeface="Arial"/>
                <a:cs typeface="Arial"/>
              </a:rPr>
              <a:t>Func_Name </a:t>
            </a:r>
            <a:r>
              <a:rPr sz="2800" dirty="0">
                <a:solidFill>
                  <a:srgbClr val="FF0000"/>
                </a:solidFill>
                <a:latin typeface="Arial"/>
                <a:cs typeface="Arial"/>
              </a:rPr>
              <a:t>( [&lt;Parameter_list&gt;]</a:t>
            </a:r>
            <a:r>
              <a:rPr sz="2800" spc="-7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0000"/>
                </a:solidFill>
                <a:latin typeface="Arial"/>
                <a:cs typeface="Arial"/>
              </a:rPr>
              <a:t>)</a:t>
            </a:r>
            <a:endParaRPr sz="2800">
              <a:latin typeface="Arial"/>
              <a:cs typeface="Arial"/>
            </a:endParaRPr>
          </a:p>
          <a:p>
            <a:pPr marL="355600">
              <a:lnSpc>
                <a:spcPct val="100000"/>
              </a:lnSpc>
              <a:spcBef>
                <a:spcPts val="675"/>
              </a:spcBef>
            </a:pPr>
            <a:r>
              <a:rPr sz="2800" dirty="0">
                <a:solidFill>
                  <a:srgbClr val="FF0000"/>
                </a:solidFill>
                <a:latin typeface="Arial"/>
                <a:cs typeface="Arial"/>
              </a:rPr>
              <a:t>{</a:t>
            </a:r>
            <a:endParaRPr sz="2800">
              <a:latin typeface="Arial"/>
              <a:cs typeface="Arial"/>
            </a:endParaRPr>
          </a:p>
          <a:p>
            <a:pPr marL="927100">
              <a:lnSpc>
                <a:spcPct val="100000"/>
              </a:lnSpc>
              <a:spcBef>
                <a:spcPts val="670"/>
              </a:spcBef>
            </a:pPr>
            <a:r>
              <a:rPr sz="2800" dirty="0">
                <a:solidFill>
                  <a:srgbClr val="FF0000"/>
                </a:solidFill>
                <a:latin typeface="Arial"/>
                <a:cs typeface="Arial"/>
              </a:rPr>
              <a:t>&lt;Function_body&gt;;</a:t>
            </a:r>
            <a:endParaRPr sz="2800">
              <a:latin typeface="Arial"/>
              <a:cs typeface="Arial"/>
            </a:endParaRPr>
          </a:p>
          <a:p>
            <a:pPr marL="354965">
              <a:lnSpc>
                <a:spcPts val="3354"/>
              </a:lnSpc>
              <a:spcBef>
                <a:spcPts val="675"/>
              </a:spcBef>
            </a:pPr>
            <a:r>
              <a:rPr sz="2800" dirty="0">
                <a:solidFill>
                  <a:srgbClr val="FF0000"/>
                </a:solidFill>
                <a:latin typeface="Arial"/>
                <a:cs typeface="Arial"/>
              </a:rPr>
              <a:t>}</a:t>
            </a:r>
            <a:endParaRPr sz="2800">
              <a:latin typeface="Arial"/>
              <a:cs typeface="Arial"/>
            </a:endParaRPr>
          </a:p>
          <a:p>
            <a:pPr marL="355600" indent="-342900" algn="just">
              <a:lnSpc>
                <a:spcPts val="2875"/>
              </a:lnSpc>
              <a:buClr>
                <a:srgbClr val="184BB2"/>
              </a:buClr>
              <a:buFont typeface="Wingdings"/>
              <a:buChar char=""/>
              <a:tabLst>
                <a:tab pos="355600" algn="l"/>
              </a:tabLst>
            </a:pPr>
            <a:r>
              <a:rPr sz="2400" spc="-5" dirty="0">
                <a:solidFill>
                  <a:srgbClr val="132767"/>
                </a:solidFill>
                <a:latin typeface="Times New Roman"/>
                <a:cs typeface="Times New Roman"/>
              </a:rPr>
              <a:t>&lt;</a:t>
            </a:r>
            <a:r>
              <a:rPr sz="2400" b="1" spc="-5" dirty="0">
                <a:solidFill>
                  <a:srgbClr val="132767"/>
                </a:solidFill>
                <a:latin typeface="Times New Roman"/>
                <a:cs typeface="Times New Roman"/>
              </a:rPr>
              <a:t>Type</a:t>
            </a:r>
            <a:r>
              <a:rPr sz="2400" spc="-5" dirty="0">
                <a:solidFill>
                  <a:srgbClr val="132767"/>
                </a:solidFill>
                <a:latin typeface="Times New Roman"/>
                <a:cs typeface="Times New Roman"/>
              </a:rPr>
              <a:t>&gt;: thuộc kiểu </a:t>
            </a:r>
            <a:r>
              <a:rPr sz="2400" dirty="0">
                <a:solidFill>
                  <a:srgbClr val="132767"/>
                </a:solidFill>
                <a:latin typeface="Times New Roman"/>
                <a:cs typeface="Times New Roman"/>
              </a:rPr>
              <a:t>vô hướng, con </a:t>
            </a:r>
            <a:r>
              <a:rPr sz="2400" spc="-5" dirty="0">
                <a:solidFill>
                  <a:srgbClr val="132767"/>
                </a:solidFill>
                <a:latin typeface="Times New Roman"/>
                <a:cs typeface="Times New Roman"/>
              </a:rPr>
              <a:t>trỏ </a:t>
            </a:r>
            <a:r>
              <a:rPr sz="2400" dirty="0">
                <a:solidFill>
                  <a:srgbClr val="132767"/>
                </a:solidFill>
                <a:latin typeface="Times New Roman"/>
                <a:cs typeface="Times New Roman"/>
              </a:rPr>
              <a:t>hoặc </a:t>
            </a:r>
            <a:r>
              <a:rPr sz="2400" spc="-5" dirty="0">
                <a:solidFill>
                  <a:srgbClr val="132767"/>
                </a:solidFill>
                <a:latin typeface="Times New Roman"/>
                <a:cs typeface="Times New Roman"/>
              </a:rPr>
              <a:t>kiểu </a:t>
            </a:r>
            <a:r>
              <a:rPr sz="2400" dirty="0">
                <a:solidFill>
                  <a:srgbClr val="132767"/>
                </a:solidFill>
                <a:latin typeface="Times New Roman"/>
                <a:cs typeface="Times New Roman"/>
              </a:rPr>
              <a:t>được </a:t>
            </a:r>
            <a:r>
              <a:rPr sz="2400" spc="-5" dirty="0">
                <a:solidFill>
                  <a:srgbClr val="132767"/>
                </a:solidFill>
                <a:latin typeface="Times New Roman"/>
                <a:cs typeface="Times New Roman"/>
              </a:rPr>
              <a:t>định</a:t>
            </a:r>
            <a:r>
              <a:rPr sz="2400" spc="-50" dirty="0">
                <a:solidFill>
                  <a:srgbClr val="132767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132767"/>
                </a:solidFill>
                <a:latin typeface="Times New Roman"/>
                <a:cs typeface="Times New Roman"/>
              </a:rPr>
              <a:t>nghĩa.</a:t>
            </a:r>
            <a:endParaRPr sz="2400">
              <a:latin typeface="Times New Roman"/>
              <a:cs typeface="Times New Roman"/>
            </a:endParaRPr>
          </a:p>
          <a:p>
            <a:pPr marL="354965" marR="5080" indent="-342900" algn="just">
              <a:lnSpc>
                <a:spcPct val="100000"/>
              </a:lnSpc>
              <a:buClr>
                <a:srgbClr val="184BB2"/>
              </a:buClr>
              <a:buFont typeface="Wingdings"/>
              <a:buChar char=""/>
              <a:tabLst>
                <a:tab pos="355600" algn="l"/>
              </a:tabLst>
            </a:pPr>
            <a:r>
              <a:rPr sz="2400" spc="-5" dirty="0">
                <a:solidFill>
                  <a:srgbClr val="132767"/>
                </a:solidFill>
                <a:latin typeface="Times New Roman"/>
                <a:cs typeface="Times New Roman"/>
              </a:rPr>
              <a:t>&lt;</a:t>
            </a:r>
            <a:r>
              <a:rPr sz="2400" b="1" spc="-5" dirty="0">
                <a:solidFill>
                  <a:srgbClr val="132767"/>
                </a:solidFill>
                <a:latin typeface="Times New Roman"/>
                <a:cs typeface="Times New Roman"/>
              </a:rPr>
              <a:t>Parameter_list</a:t>
            </a:r>
            <a:r>
              <a:rPr sz="2400" spc="-5" dirty="0">
                <a:solidFill>
                  <a:srgbClr val="132767"/>
                </a:solidFill>
                <a:latin typeface="Times New Roman"/>
                <a:cs typeface="Times New Roman"/>
              </a:rPr>
              <a:t>&gt;: </a:t>
            </a:r>
            <a:r>
              <a:rPr sz="2400" dirty="0">
                <a:solidFill>
                  <a:srgbClr val="132767"/>
                </a:solidFill>
                <a:latin typeface="Times New Roman"/>
                <a:cs typeface="Times New Roman"/>
              </a:rPr>
              <a:t>cần khai báo </a:t>
            </a:r>
            <a:r>
              <a:rPr sz="2400" spc="-5" dirty="0">
                <a:solidFill>
                  <a:srgbClr val="132767"/>
                </a:solidFill>
                <a:latin typeface="Times New Roman"/>
                <a:cs typeface="Times New Roman"/>
              </a:rPr>
              <a:t>kiểu </a:t>
            </a:r>
            <a:r>
              <a:rPr sz="2400" dirty="0">
                <a:solidFill>
                  <a:srgbClr val="132767"/>
                </a:solidFill>
                <a:latin typeface="Times New Roman"/>
                <a:cs typeface="Times New Roman"/>
              </a:rPr>
              <a:t>dữ </a:t>
            </a:r>
            <a:r>
              <a:rPr sz="2400" spc="-5" dirty="0">
                <a:solidFill>
                  <a:srgbClr val="132767"/>
                </a:solidFill>
                <a:latin typeface="Times New Roman"/>
                <a:cs typeface="Times New Roman"/>
              </a:rPr>
              <a:t>liệu </a:t>
            </a:r>
            <a:r>
              <a:rPr sz="2400" dirty="0">
                <a:solidFill>
                  <a:srgbClr val="132767"/>
                </a:solidFill>
                <a:latin typeface="Times New Roman"/>
                <a:cs typeface="Times New Roman"/>
              </a:rPr>
              <a:t>cụ </a:t>
            </a:r>
            <a:r>
              <a:rPr sz="2400" spc="-5" dirty="0">
                <a:solidFill>
                  <a:srgbClr val="132767"/>
                </a:solidFill>
                <a:latin typeface="Times New Roman"/>
                <a:cs typeface="Times New Roman"/>
              </a:rPr>
              <a:t>thể </a:t>
            </a:r>
            <a:r>
              <a:rPr sz="2400" dirty="0">
                <a:solidFill>
                  <a:srgbClr val="132767"/>
                </a:solidFill>
                <a:latin typeface="Times New Roman"/>
                <a:cs typeface="Times New Roman"/>
              </a:rPr>
              <a:t>cho </a:t>
            </a:r>
            <a:r>
              <a:rPr sz="2400" spc="-5" dirty="0">
                <a:solidFill>
                  <a:srgbClr val="132767"/>
                </a:solidFill>
                <a:latin typeface="Times New Roman"/>
                <a:cs typeface="Times New Roman"/>
              </a:rPr>
              <a:t>từng </a:t>
            </a:r>
            <a:r>
              <a:rPr sz="2400" spc="-10" dirty="0">
                <a:solidFill>
                  <a:srgbClr val="132767"/>
                </a:solidFill>
                <a:latin typeface="Times New Roman"/>
                <a:cs typeface="Times New Roman"/>
              </a:rPr>
              <a:t>đối  </a:t>
            </a:r>
            <a:r>
              <a:rPr sz="2400" dirty="0">
                <a:solidFill>
                  <a:srgbClr val="132767"/>
                </a:solidFill>
                <a:latin typeface="Times New Roman"/>
                <a:cs typeface="Times New Roman"/>
              </a:rPr>
              <a:t>số. </a:t>
            </a:r>
            <a:r>
              <a:rPr sz="2400" b="1" i="1" spc="-5" dirty="0">
                <a:solidFill>
                  <a:srgbClr val="132767"/>
                </a:solidFill>
                <a:latin typeface="Times New Roman"/>
                <a:cs typeface="Times New Roman"/>
              </a:rPr>
              <a:t>Khi các </a:t>
            </a:r>
            <a:r>
              <a:rPr sz="2400" b="1" i="1" dirty="0">
                <a:solidFill>
                  <a:srgbClr val="132767"/>
                </a:solidFill>
                <a:latin typeface="Times New Roman"/>
                <a:cs typeface="Times New Roman"/>
              </a:rPr>
              <a:t>đối số có </a:t>
            </a:r>
            <a:r>
              <a:rPr sz="2400" b="1" i="1" spc="-5" dirty="0">
                <a:solidFill>
                  <a:srgbClr val="132767"/>
                </a:solidFill>
                <a:latin typeface="Times New Roman"/>
                <a:cs typeface="Times New Roman"/>
              </a:rPr>
              <a:t>cùng kiểu thì cũng không </a:t>
            </a:r>
            <a:r>
              <a:rPr sz="2400" b="1" i="1" dirty="0">
                <a:solidFill>
                  <a:srgbClr val="132767"/>
                </a:solidFill>
                <a:latin typeface="Times New Roman"/>
                <a:cs typeface="Times New Roman"/>
              </a:rPr>
              <a:t>được </a:t>
            </a:r>
            <a:r>
              <a:rPr sz="2400" b="1" i="1" spc="-5" dirty="0">
                <a:solidFill>
                  <a:srgbClr val="132767"/>
                </a:solidFill>
                <a:latin typeface="Times New Roman"/>
                <a:cs typeface="Times New Roman"/>
              </a:rPr>
              <a:t>viết </a:t>
            </a:r>
            <a:r>
              <a:rPr sz="2400" b="1" i="1" dirty="0">
                <a:solidFill>
                  <a:srgbClr val="132767"/>
                </a:solidFill>
                <a:latin typeface="Times New Roman"/>
                <a:cs typeface="Times New Roman"/>
              </a:rPr>
              <a:t>gộp</a:t>
            </a:r>
            <a:r>
              <a:rPr sz="2400" b="1" i="1" spc="-35" dirty="0">
                <a:solidFill>
                  <a:srgbClr val="132767"/>
                </a:solidFill>
                <a:latin typeface="Times New Roman"/>
                <a:cs typeface="Times New Roman"/>
              </a:rPr>
              <a:t> </a:t>
            </a:r>
            <a:r>
              <a:rPr sz="2400" b="1" i="1" spc="-5" dirty="0">
                <a:solidFill>
                  <a:srgbClr val="132767"/>
                </a:solidFill>
                <a:latin typeface="Times New Roman"/>
                <a:cs typeface="Times New Roman"/>
              </a:rPr>
              <a:t>lại.</a:t>
            </a:r>
            <a:endParaRPr sz="2400">
              <a:latin typeface="Times New Roman"/>
              <a:cs typeface="Times New Roman"/>
            </a:endParaRPr>
          </a:p>
          <a:p>
            <a:pPr marL="355600" marR="5080" indent="-342900" algn="just">
              <a:lnSpc>
                <a:spcPct val="100000"/>
              </a:lnSpc>
              <a:buClr>
                <a:srgbClr val="184BB2"/>
              </a:buClr>
              <a:buFont typeface="Wingdings"/>
              <a:buChar char=""/>
              <a:tabLst>
                <a:tab pos="355600" algn="l"/>
              </a:tabLst>
            </a:pPr>
            <a:r>
              <a:rPr sz="2400" spc="-5" dirty="0">
                <a:solidFill>
                  <a:srgbClr val="132767"/>
                </a:solidFill>
                <a:latin typeface="Times New Roman"/>
                <a:cs typeface="Times New Roman"/>
              </a:rPr>
              <a:t>&lt;</a:t>
            </a:r>
            <a:r>
              <a:rPr sz="2400" b="1" spc="-5" dirty="0">
                <a:solidFill>
                  <a:srgbClr val="132767"/>
                </a:solidFill>
                <a:latin typeface="Times New Roman"/>
                <a:cs typeface="Times New Roman"/>
              </a:rPr>
              <a:t>Function_body</a:t>
            </a:r>
            <a:r>
              <a:rPr sz="2400" spc="-5" dirty="0">
                <a:solidFill>
                  <a:srgbClr val="132767"/>
                </a:solidFill>
                <a:latin typeface="Times New Roman"/>
                <a:cs typeface="Times New Roman"/>
              </a:rPr>
              <a:t>&gt;: bao gồm các khai báo biến cục bộ và các câu  lệnh. </a:t>
            </a:r>
            <a:r>
              <a:rPr sz="2400" dirty="0">
                <a:solidFill>
                  <a:srgbClr val="132767"/>
                </a:solidFill>
                <a:latin typeface="Times New Roman"/>
                <a:cs typeface="Times New Roman"/>
              </a:rPr>
              <a:t>Nếu hàm có </a:t>
            </a:r>
            <a:r>
              <a:rPr sz="2400" spc="-5" dirty="0">
                <a:solidFill>
                  <a:srgbClr val="132767"/>
                </a:solidFill>
                <a:latin typeface="Times New Roman"/>
                <a:cs typeface="Times New Roman"/>
              </a:rPr>
              <a:t>trả về giá trị </a:t>
            </a:r>
            <a:r>
              <a:rPr sz="2400" dirty="0">
                <a:solidFill>
                  <a:srgbClr val="132767"/>
                </a:solidFill>
                <a:latin typeface="Times New Roman"/>
                <a:cs typeface="Times New Roman"/>
              </a:rPr>
              <a:t>duy nhất </a:t>
            </a:r>
            <a:r>
              <a:rPr sz="2400" spc="-5" dirty="0">
                <a:solidFill>
                  <a:srgbClr val="132767"/>
                </a:solidFill>
                <a:latin typeface="Times New Roman"/>
                <a:cs typeface="Times New Roman"/>
              </a:rPr>
              <a:t>thì trong thân hàm phải </a:t>
            </a:r>
            <a:r>
              <a:rPr sz="2400" dirty="0">
                <a:solidFill>
                  <a:srgbClr val="132767"/>
                </a:solidFill>
                <a:latin typeface="Times New Roman"/>
                <a:cs typeface="Times New Roman"/>
              </a:rPr>
              <a:t>có  câu </a:t>
            </a:r>
            <a:r>
              <a:rPr sz="2400" spc="-5" dirty="0">
                <a:solidFill>
                  <a:srgbClr val="132767"/>
                </a:solidFill>
                <a:latin typeface="Times New Roman"/>
                <a:cs typeface="Times New Roman"/>
              </a:rPr>
              <a:t>lệnh </a:t>
            </a:r>
            <a:r>
              <a:rPr sz="2400" b="1" dirty="0">
                <a:solidFill>
                  <a:srgbClr val="184BB2"/>
                </a:solidFill>
                <a:latin typeface="Times New Roman"/>
                <a:cs typeface="Times New Roman"/>
              </a:rPr>
              <a:t>return </a:t>
            </a:r>
            <a:r>
              <a:rPr sz="2400" spc="-5" dirty="0">
                <a:solidFill>
                  <a:srgbClr val="184BB2"/>
                </a:solidFill>
                <a:latin typeface="Times New Roman"/>
                <a:cs typeface="Times New Roman"/>
              </a:rPr>
              <a:t>&lt;biểu</a:t>
            </a:r>
            <a:r>
              <a:rPr sz="2400" spc="-60" dirty="0">
                <a:solidFill>
                  <a:srgbClr val="184BB2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184BB2"/>
                </a:solidFill>
                <a:latin typeface="Times New Roman"/>
                <a:cs typeface="Times New Roman"/>
              </a:rPr>
              <a:t>thức&gt;</a:t>
            </a:r>
            <a:r>
              <a:rPr sz="2400" spc="-5" dirty="0">
                <a:solidFill>
                  <a:srgbClr val="132767"/>
                </a:solidFill>
                <a:latin typeface="Times New Roman"/>
                <a:cs typeface="Times New Roman"/>
              </a:rPr>
              <a:t>;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57200" y="6332220"/>
            <a:ext cx="9144000" cy="982980"/>
          </a:xfrm>
          <a:custGeom>
            <a:avLst/>
            <a:gdLst/>
            <a:ahLst/>
            <a:cxnLst/>
            <a:rect l="l" t="t" r="r" b="b"/>
            <a:pathLst>
              <a:path w="9144000" h="982979">
                <a:moveTo>
                  <a:pt x="9144000" y="982980"/>
                </a:moveTo>
                <a:lnTo>
                  <a:pt x="9144000" y="0"/>
                </a:lnTo>
                <a:lnTo>
                  <a:pt x="0" y="0"/>
                </a:lnTo>
                <a:lnTo>
                  <a:pt x="0" y="982980"/>
                </a:lnTo>
                <a:lnTo>
                  <a:pt x="9144000" y="98298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45"/>
              </a:lnSpc>
            </a:pPr>
            <a:fld id="{81D60167-4931-47E6-BA6A-407CBD079E47}" type="slidenum">
              <a:rPr spc="-5" dirty="0"/>
              <a:t>5</a:t>
            </a:fld>
            <a:endParaRPr spc="-5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47235" y="980185"/>
            <a:ext cx="394462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latin typeface="Times New Roman"/>
                <a:cs typeface="Times New Roman"/>
              </a:rPr>
              <a:t>Cách </a:t>
            </a:r>
            <a:r>
              <a:rPr sz="3600" dirty="0">
                <a:latin typeface="Times New Roman"/>
                <a:cs typeface="Times New Roman"/>
              </a:rPr>
              <a:t>xây </a:t>
            </a:r>
            <a:r>
              <a:rPr sz="3600" spc="-5" dirty="0">
                <a:latin typeface="Times New Roman"/>
                <a:cs typeface="Times New Roman"/>
              </a:rPr>
              <a:t>dựng</a:t>
            </a:r>
            <a:r>
              <a:rPr sz="3600" spc="-90" dirty="0">
                <a:latin typeface="Times New Roman"/>
                <a:cs typeface="Times New Roman"/>
              </a:rPr>
              <a:t> </a:t>
            </a:r>
            <a:r>
              <a:rPr sz="3600" dirty="0">
                <a:latin typeface="Times New Roman"/>
                <a:cs typeface="Times New Roman"/>
              </a:rPr>
              <a:t>hàm</a:t>
            </a:r>
            <a:endParaRPr sz="3600">
              <a:latin typeface="Times New Roman"/>
              <a:cs typeface="Times New Roman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457200" y="1436369"/>
            <a:ext cx="9144000" cy="2937510"/>
            <a:chOff x="457200" y="1436369"/>
            <a:chExt cx="9144000" cy="2937510"/>
          </a:xfrm>
        </p:grpSpPr>
        <p:sp>
          <p:nvSpPr>
            <p:cNvPr id="4" name="object 4"/>
            <p:cNvSpPr/>
            <p:nvPr/>
          </p:nvSpPr>
          <p:spPr>
            <a:xfrm>
              <a:off x="457200" y="1436369"/>
              <a:ext cx="9144000" cy="979169"/>
            </a:xfrm>
            <a:custGeom>
              <a:avLst/>
              <a:gdLst/>
              <a:ahLst/>
              <a:cxnLst/>
              <a:rect l="l" t="t" r="r" b="b"/>
              <a:pathLst>
                <a:path w="9144000" h="979169">
                  <a:moveTo>
                    <a:pt x="9144000" y="979169"/>
                  </a:moveTo>
                  <a:lnTo>
                    <a:pt x="9144000" y="0"/>
                  </a:lnTo>
                  <a:lnTo>
                    <a:pt x="0" y="0"/>
                  </a:lnTo>
                  <a:lnTo>
                    <a:pt x="0" y="979170"/>
                  </a:lnTo>
                  <a:lnTo>
                    <a:pt x="9144000" y="97916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7200" y="1436369"/>
              <a:ext cx="9143999" cy="138683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2000" y="1436369"/>
              <a:ext cx="8839200" cy="16383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7200" y="1572005"/>
              <a:ext cx="9144000" cy="76200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457200" y="2415539"/>
              <a:ext cx="9144000" cy="979169"/>
            </a:xfrm>
            <a:custGeom>
              <a:avLst/>
              <a:gdLst/>
              <a:ahLst/>
              <a:cxnLst/>
              <a:rect l="l" t="t" r="r" b="b"/>
              <a:pathLst>
                <a:path w="9144000" h="979170">
                  <a:moveTo>
                    <a:pt x="9144000" y="979169"/>
                  </a:moveTo>
                  <a:lnTo>
                    <a:pt x="9144000" y="0"/>
                  </a:lnTo>
                  <a:lnTo>
                    <a:pt x="0" y="0"/>
                  </a:lnTo>
                  <a:lnTo>
                    <a:pt x="0" y="979170"/>
                  </a:lnTo>
                  <a:lnTo>
                    <a:pt x="9144000" y="97916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886950" y="3248405"/>
              <a:ext cx="5487035" cy="146685"/>
            </a:xfrm>
            <a:custGeom>
              <a:avLst/>
              <a:gdLst/>
              <a:ahLst/>
              <a:cxnLst/>
              <a:rect l="l" t="t" r="r" b="b"/>
              <a:pathLst>
                <a:path w="5487034" h="146685">
                  <a:moveTo>
                    <a:pt x="5486838" y="146303"/>
                  </a:moveTo>
                  <a:lnTo>
                    <a:pt x="5456366" y="87581"/>
                  </a:lnTo>
                  <a:lnTo>
                    <a:pt x="5408797" y="40694"/>
                  </a:lnTo>
                  <a:lnTo>
                    <a:pt x="5349534" y="10650"/>
                  </a:lnTo>
                  <a:lnTo>
                    <a:pt x="5304293" y="1523"/>
                  </a:lnTo>
                  <a:lnTo>
                    <a:pt x="5293625" y="0"/>
                  </a:lnTo>
                  <a:lnTo>
                    <a:pt x="202703" y="0"/>
                  </a:lnTo>
                  <a:lnTo>
                    <a:pt x="159117" y="4467"/>
                  </a:lnTo>
                  <a:lnTo>
                    <a:pt x="80757" y="37943"/>
                  </a:lnTo>
                  <a:lnTo>
                    <a:pt x="41780" y="72257"/>
                  </a:lnTo>
                  <a:lnTo>
                    <a:pt x="12341" y="114344"/>
                  </a:lnTo>
                  <a:lnTo>
                    <a:pt x="0" y="146304"/>
                  </a:lnTo>
                  <a:lnTo>
                    <a:pt x="27023" y="146304"/>
                  </a:lnTo>
                  <a:lnTo>
                    <a:pt x="36496" y="122995"/>
                  </a:lnTo>
                  <a:lnTo>
                    <a:pt x="64891" y="84429"/>
                  </a:lnTo>
                  <a:lnTo>
                    <a:pt x="102022" y="54095"/>
                  </a:lnTo>
                  <a:lnTo>
                    <a:pt x="146315" y="34290"/>
                  </a:lnTo>
                  <a:lnTo>
                    <a:pt x="202703" y="25204"/>
                  </a:lnTo>
                  <a:lnTo>
                    <a:pt x="5282957" y="25145"/>
                  </a:lnTo>
                  <a:lnTo>
                    <a:pt x="5304293" y="26796"/>
                  </a:lnTo>
                  <a:lnTo>
                    <a:pt x="5348415" y="37023"/>
                  </a:lnTo>
                  <a:lnTo>
                    <a:pt x="5396950" y="63420"/>
                  </a:lnTo>
                  <a:lnTo>
                    <a:pt x="5437188" y="104605"/>
                  </a:lnTo>
                  <a:lnTo>
                    <a:pt x="5459580" y="146303"/>
                  </a:lnTo>
                  <a:lnTo>
                    <a:pt x="5486838" y="146303"/>
                  </a:lnTo>
                  <a:close/>
                </a:path>
              </a:pathLst>
            </a:custGeom>
            <a:solidFill>
              <a:srgbClr val="1676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57200" y="3394709"/>
              <a:ext cx="9144000" cy="979169"/>
            </a:xfrm>
            <a:custGeom>
              <a:avLst/>
              <a:gdLst/>
              <a:ahLst/>
              <a:cxnLst/>
              <a:rect l="l" t="t" r="r" b="b"/>
              <a:pathLst>
                <a:path w="9144000" h="979170">
                  <a:moveTo>
                    <a:pt x="9144000" y="979169"/>
                  </a:moveTo>
                  <a:lnTo>
                    <a:pt x="9144000" y="0"/>
                  </a:lnTo>
                  <a:lnTo>
                    <a:pt x="0" y="0"/>
                  </a:lnTo>
                  <a:lnTo>
                    <a:pt x="0" y="979170"/>
                  </a:lnTo>
                  <a:lnTo>
                    <a:pt x="9144000" y="97916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874008" y="3394709"/>
              <a:ext cx="5522595" cy="979169"/>
            </a:xfrm>
            <a:custGeom>
              <a:avLst/>
              <a:gdLst/>
              <a:ahLst/>
              <a:cxnLst/>
              <a:rect l="l" t="t" r="r" b="b"/>
              <a:pathLst>
                <a:path w="5522595" h="979170">
                  <a:moveTo>
                    <a:pt x="39965" y="0"/>
                  </a:moveTo>
                  <a:lnTo>
                    <a:pt x="12942" y="0"/>
                  </a:lnTo>
                  <a:lnTo>
                    <a:pt x="6627" y="16353"/>
                  </a:lnTo>
                  <a:lnTo>
                    <a:pt x="0" y="69342"/>
                  </a:lnTo>
                  <a:lnTo>
                    <a:pt x="0" y="893826"/>
                  </a:lnTo>
                  <a:lnTo>
                    <a:pt x="6857" y="936498"/>
                  </a:lnTo>
                  <a:lnTo>
                    <a:pt x="22789" y="979170"/>
                  </a:lnTo>
                  <a:lnTo>
                    <a:pt x="25145" y="979170"/>
                  </a:lnTo>
                  <a:lnTo>
                    <a:pt x="25145" y="69342"/>
                  </a:lnTo>
                  <a:lnTo>
                    <a:pt x="31351" y="21195"/>
                  </a:lnTo>
                  <a:lnTo>
                    <a:pt x="39965" y="0"/>
                  </a:lnTo>
                  <a:close/>
                </a:path>
                <a:path w="5522595" h="979170">
                  <a:moveTo>
                    <a:pt x="52056" y="979170"/>
                  </a:moveTo>
                  <a:lnTo>
                    <a:pt x="33527" y="938784"/>
                  </a:lnTo>
                  <a:lnTo>
                    <a:pt x="25907" y="901446"/>
                  </a:lnTo>
                  <a:lnTo>
                    <a:pt x="25145" y="892302"/>
                  </a:lnTo>
                  <a:lnTo>
                    <a:pt x="25145" y="979170"/>
                  </a:lnTo>
                  <a:lnTo>
                    <a:pt x="52056" y="979170"/>
                  </a:lnTo>
                  <a:close/>
                </a:path>
                <a:path w="5522595" h="979170">
                  <a:moveTo>
                    <a:pt x="5486399" y="979170"/>
                  </a:moveTo>
                  <a:lnTo>
                    <a:pt x="5486399" y="882396"/>
                  </a:lnTo>
                  <a:lnTo>
                    <a:pt x="5484875" y="902208"/>
                  </a:lnTo>
                  <a:lnTo>
                    <a:pt x="5483488" y="916566"/>
                  </a:lnTo>
                  <a:lnTo>
                    <a:pt x="5480308" y="930182"/>
                  </a:lnTo>
                  <a:lnTo>
                    <a:pt x="5475983" y="943527"/>
                  </a:lnTo>
                  <a:lnTo>
                    <a:pt x="5471160" y="957072"/>
                  </a:lnTo>
                  <a:lnTo>
                    <a:pt x="5459455" y="979170"/>
                  </a:lnTo>
                  <a:lnTo>
                    <a:pt x="5486399" y="979170"/>
                  </a:lnTo>
                  <a:close/>
                </a:path>
                <a:path w="5522595" h="979170">
                  <a:moveTo>
                    <a:pt x="5522288" y="276601"/>
                  </a:moveTo>
                  <a:lnTo>
                    <a:pt x="5521977" y="226222"/>
                  </a:lnTo>
                  <a:lnTo>
                    <a:pt x="5520500" y="175944"/>
                  </a:lnTo>
                  <a:lnTo>
                    <a:pt x="5517647" y="125787"/>
                  </a:lnTo>
                  <a:lnTo>
                    <a:pt x="5513209" y="75769"/>
                  </a:lnTo>
                  <a:lnTo>
                    <a:pt x="5506973" y="25908"/>
                  </a:lnTo>
                  <a:lnTo>
                    <a:pt x="5499780" y="0"/>
                  </a:lnTo>
                  <a:lnTo>
                    <a:pt x="5472523" y="0"/>
                  </a:lnTo>
                  <a:lnTo>
                    <a:pt x="5477415" y="11789"/>
                  </a:lnTo>
                  <a:lnTo>
                    <a:pt x="5484114" y="41148"/>
                  </a:lnTo>
                  <a:lnTo>
                    <a:pt x="5485638" y="50292"/>
                  </a:lnTo>
                  <a:lnTo>
                    <a:pt x="5485638" y="60198"/>
                  </a:lnTo>
                  <a:lnTo>
                    <a:pt x="5486399" y="70104"/>
                  </a:lnTo>
                  <a:lnTo>
                    <a:pt x="5486399" y="979170"/>
                  </a:lnTo>
                  <a:lnTo>
                    <a:pt x="5488190" y="979170"/>
                  </a:lnTo>
                  <a:lnTo>
                    <a:pt x="5498592" y="956310"/>
                  </a:lnTo>
                  <a:lnTo>
                    <a:pt x="5503966" y="938242"/>
                  </a:lnTo>
                  <a:lnTo>
                    <a:pt x="5507282" y="924303"/>
                  </a:lnTo>
                  <a:lnTo>
                    <a:pt x="5507282" y="731561"/>
                  </a:lnTo>
                  <a:lnTo>
                    <a:pt x="5508011" y="681094"/>
                  </a:lnTo>
                  <a:lnTo>
                    <a:pt x="5509465" y="630563"/>
                  </a:lnTo>
                  <a:lnTo>
                    <a:pt x="5520252" y="377592"/>
                  </a:lnTo>
                  <a:lnTo>
                    <a:pt x="5521643" y="327064"/>
                  </a:lnTo>
                  <a:lnTo>
                    <a:pt x="5522288" y="276601"/>
                  </a:lnTo>
                  <a:close/>
                </a:path>
                <a:path w="5522595" h="979170">
                  <a:moveTo>
                    <a:pt x="5511545" y="882396"/>
                  </a:moveTo>
                  <a:lnTo>
                    <a:pt x="5508839" y="832230"/>
                  </a:lnTo>
                  <a:lnTo>
                    <a:pt x="5507488" y="781946"/>
                  </a:lnTo>
                  <a:lnTo>
                    <a:pt x="5507282" y="731561"/>
                  </a:lnTo>
                  <a:lnTo>
                    <a:pt x="5507282" y="924303"/>
                  </a:lnTo>
                  <a:lnTo>
                    <a:pt x="5508336" y="919876"/>
                  </a:lnTo>
                  <a:lnTo>
                    <a:pt x="5511072" y="901249"/>
                  </a:lnTo>
                  <a:lnTo>
                    <a:pt x="5511545" y="882396"/>
                  </a:lnTo>
                  <a:close/>
                </a:path>
              </a:pathLst>
            </a:custGeom>
            <a:solidFill>
              <a:srgbClr val="1676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4067047" y="3396488"/>
            <a:ext cx="495808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F0000"/>
                </a:solidFill>
                <a:latin typeface="Arial"/>
                <a:cs typeface="Arial"/>
              </a:rPr>
              <a:t>float 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s =</a:t>
            </a:r>
            <a:r>
              <a:rPr sz="2400" spc="-3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0000"/>
                </a:solidFill>
                <a:latin typeface="Arial"/>
                <a:cs typeface="Arial"/>
              </a:rPr>
              <a:t>sqr(a)</a:t>
            </a:r>
            <a:r>
              <a:rPr sz="2400" spc="-5" dirty="0">
                <a:solidFill>
                  <a:srgbClr val="FF0000"/>
                </a:solidFill>
                <a:latin typeface="Arial"/>
                <a:cs typeface="Arial"/>
              </a:rPr>
              <a:t>;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FF0000"/>
                </a:solidFill>
                <a:latin typeface="Arial"/>
                <a:cs typeface="Arial"/>
              </a:rPr>
              <a:t>printf("\n%f binh phuong 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= </a:t>
            </a:r>
            <a:r>
              <a:rPr sz="2400" spc="-5" dirty="0">
                <a:solidFill>
                  <a:srgbClr val="FF0000"/>
                </a:solidFill>
                <a:latin typeface="Arial"/>
                <a:cs typeface="Arial"/>
              </a:rPr>
              <a:t>%f", a,</a:t>
            </a:r>
            <a:r>
              <a:rPr sz="2400" spc="-4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0000"/>
                </a:solidFill>
                <a:latin typeface="Arial"/>
                <a:cs typeface="Arial"/>
              </a:rPr>
              <a:t>s</a:t>
            </a:r>
            <a:r>
              <a:rPr sz="2400" spc="-5" dirty="0">
                <a:solidFill>
                  <a:srgbClr val="FF0000"/>
                </a:solidFill>
                <a:latin typeface="Arial"/>
                <a:cs typeface="Arial"/>
              </a:rPr>
              <a:t>);</a:t>
            </a:r>
            <a:endParaRPr sz="24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15339" y="1698752"/>
            <a:ext cx="3265170" cy="29540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43865" marR="30480" indent="-406400">
              <a:lnSpc>
                <a:spcPct val="100200"/>
              </a:lnSpc>
              <a:spcBef>
                <a:spcPts val="95"/>
              </a:spcBef>
            </a:pPr>
            <a:r>
              <a:rPr sz="2400" b="1" u="heavy" dirty="0">
                <a:solidFill>
                  <a:srgbClr val="132767"/>
                </a:solidFill>
                <a:uFill>
                  <a:solidFill>
                    <a:srgbClr val="132767"/>
                  </a:solidFill>
                </a:uFill>
                <a:latin typeface="Times New Roman"/>
                <a:cs typeface="Times New Roman"/>
              </a:rPr>
              <a:t>Ví </a:t>
            </a:r>
            <a:r>
              <a:rPr sz="2400" b="1" u="heavy" spc="-5" dirty="0">
                <a:solidFill>
                  <a:srgbClr val="132767"/>
                </a:solidFill>
                <a:uFill>
                  <a:solidFill>
                    <a:srgbClr val="132767"/>
                  </a:solidFill>
                </a:uFill>
                <a:latin typeface="Times New Roman"/>
                <a:cs typeface="Times New Roman"/>
              </a:rPr>
              <a:t>dụ </a:t>
            </a:r>
            <a:r>
              <a:rPr sz="2400" b="1" u="heavy" dirty="0">
                <a:solidFill>
                  <a:srgbClr val="132767"/>
                </a:solidFill>
                <a:uFill>
                  <a:solidFill>
                    <a:srgbClr val="132767"/>
                  </a:solidFill>
                </a:uFill>
                <a:latin typeface="Times New Roman"/>
                <a:cs typeface="Times New Roman"/>
              </a:rPr>
              <a:t>1</a:t>
            </a:r>
            <a:r>
              <a:rPr sz="2400" dirty="0">
                <a:solidFill>
                  <a:srgbClr val="132767"/>
                </a:solidFill>
                <a:latin typeface="Times New Roman"/>
                <a:cs typeface="Times New Roman"/>
              </a:rPr>
              <a:t>: </a:t>
            </a:r>
            <a:r>
              <a:rPr sz="2400" spc="-5" dirty="0">
                <a:solidFill>
                  <a:srgbClr val="132767"/>
                </a:solidFill>
                <a:latin typeface="Times New Roman"/>
                <a:cs typeface="Times New Roman"/>
              </a:rPr>
              <a:t>Viết </a:t>
            </a:r>
            <a:r>
              <a:rPr sz="2400" dirty="0">
                <a:solidFill>
                  <a:srgbClr val="132767"/>
                </a:solidFill>
                <a:latin typeface="Times New Roman"/>
                <a:cs typeface="Times New Roman"/>
              </a:rPr>
              <a:t>hàm tính</a:t>
            </a:r>
            <a:r>
              <a:rPr sz="2400" spc="-120" dirty="0">
                <a:solidFill>
                  <a:srgbClr val="132767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132767"/>
                </a:solidFill>
                <a:latin typeface="Times New Roman"/>
                <a:cs typeface="Times New Roman"/>
              </a:rPr>
              <a:t>x</a:t>
            </a:r>
            <a:r>
              <a:rPr sz="2400" spc="-7" baseline="24305" dirty="0">
                <a:solidFill>
                  <a:srgbClr val="132767"/>
                </a:solidFill>
                <a:latin typeface="Times New Roman"/>
                <a:cs typeface="Times New Roman"/>
              </a:rPr>
              <a:t>2</a:t>
            </a:r>
            <a:r>
              <a:rPr sz="2400" spc="-5" dirty="0">
                <a:solidFill>
                  <a:srgbClr val="132767"/>
                </a:solidFill>
                <a:latin typeface="Times New Roman"/>
                <a:cs typeface="Times New Roman"/>
              </a:rPr>
              <a:t>.  </a:t>
            </a:r>
            <a:r>
              <a:rPr sz="2400" spc="-5" dirty="0">
                <a:solidFill>
                  <a:srgbClr val="132767"/>
                </a:solidFill>
                <a:latin typeface="Arial"/>
                <a:cs typeface="Arial"/>
              </a:rPr>
              <a:t>#include &lt;stdio.h&gt;  #include &lt;conio.h&gt;  </a:t>
            </a:r>
            <a:r>
              <a:rPr sz="2400" b="1" spc="-5" dirty="0">
                <a:solidFill>
                  <a:srgbClr val="FF0000"/>
                </a:solidFill>
                <a:latin typeface="Arial"/>
                <a:cs typeface="Arial"/>
              </a:rPr>
              <a:t>float sqr( float </a:t>
            </a:r>
            <a:r>
              <a:rPr sz="2400" b="1" dirty="0">
                <a:solidFill>
                  <a:srgbClr val="FF0000"/>
                </a:solidFill>
                <a:latin typeface="Arial"/>
                <a:cs typeface="Arial"/>
              </a:rPr>
              <a:t>x</a:t>
            </a:r>
            <a:r>
              <a:rPr sz="2400" b="1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0000"/>
                </a:solidFill>
                <a:latin typeface="Arial"/>
                <a:cs typeface="Arial"/>
              </a:rPr>
              <a:t>)</a:t>
            </a:r>
            <a:endParaRPr sz="2400">
              <a:latin typeface="Arial"/>
              <a:cs typeface="Arial"/>
            </a:endParaRPr>
          </a:p>
          <a:p>
            <a:pPr marL="443865">
              <a:lnSpc>
                <a:spcPct val="100000"/>
              </a:lnSpc>
            </a:pPr>
            <a:r>
              <a:rPr sz="2400" b="1" dirty="0">
                <a:solidFill>
                  <a:srgbClr val="FF0000"/>
                </a:solidFill>
                <a:latin typeface="Arial"/>
                <a:cs typeface="Arial"/>
              </a:rPr>
              <a:t>{</a:t>
            </a:r>
            <a:endParaRPr sz="2400">
              <a:latin typeface="Arial"/>
              <a:cs typeface="Arial"/>
            </a:endParaRPr>
          </a:p>
          <a:p>
            <a:pPr marL="952500">
              <a:lnSpc>
                <a:spcPct val="100000"/>
              </a:lnSpc>
            </a:pPr>
            <a:r>
              <a:rPr sz="2400" b="1" spc="-5" dirty="0">
                <a:solidFill>
                  <a:srgbClr val="FF0000"/>
                </a:solidFill>
                <a:latin typeface="Arial"/>
                <a:cs typeface="Arial"/>
              </a:rPr>
              <a:t>return</a:t>
            </a:r>
            <a:r>
              <a:rPr sz="2400" b="1" spc="-1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0000"/>
                </a:solidFill>
                <a:latin typeface="Arial"/>
                <a:cs typeface="Arial"/>
              </a:rPr>
              <a:t>x*x;</a:t>
            </a:r>
            <a:endParaRPr sz="2400">
              <a:latin typeface="Arial"/>
              <a:cs typeface="Arial"/>
            </a:endParaRPr>
          </a:p>
          <a:p>
            <a:pPr marL="443865">
              <a:lnSpc>
                <a:spcPct val="100000"/>
              </a:lnSpc>
            </a:pPr>
            <a:r>
              <a:rPr sz="2400" b="1" dirty="0">
                <a:solidFill>
                  <a:srgbClr val="FF0000"/>
                </a:solidFill>
                <a:latin typeface="Arial"/>
                <a:cs typeface="Arial"/>
              </a:rPr>
              <a:t>}</a:t>
            </a:r>
            <a:endParaRPr sz="2400">
              <a:latin typeface="Arial"/>
              <a:cs typeface="Arial"/>
            </a:endParaRPr>
          </a:p>
          <a:p>
            <a:pPr marL="443865">
              <a:lnSpc>
                <a:spcPct val="100000"/>
              </a:lnSpc>
            </a:pPr>
            <a:r>
              <a:rPr sz="2400" spc="-5" dirty="0">
                <a:solidFill>
                  <a:srgbClr val="132767"/>
                </a:solidFill>
                <a:latin typeface="Arial"/>
                <a:cs typeface="Arial"/>
              </a:rPr>
              <a:t>main()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457200" y="4373879"/>
            <a:ext cx="9144000" cy="2941320"/>
            <a:chOff x="457200" y="4373879"/>
            <a:chExt cx="9144000" cy="2941320"/>
          </a:xfrm>
        </p:grpSpPr>
        <p:sp>
          <p:nvSpPr>
            <p:cNvPr id="15" name="object 15"/>
            <p:cNvSpPr/>
            <p:nvPr/>
          </p:nvSpPr>
          <p:spPr>
            <a:xfrm>
              <a:off x="3896797" y="4373879"/>
              <a:ext cx="5465445" cy="979169"/>
            </a:xfrm>
            <a:custGeom>
              <a:avLst/>
              <a:gdLst/>
              <a:ahLst/>
              <a:cxnLst/>
              <a:rect l="l" t="t" r="r" b="b"/>
              <a:pathLst>
                <a:path w="5465445" h="979170">
                  <a:moveTo>
                    <a:pt x="3203518" y="105156"/>
                  </a:moveTo>
                  <a:lnTo>
                    <a:pt x="3201994" y="101346"/>
                  </a:lnTo>
                  <a:lnTo>
                    <a:pt x="3197422" y="95250"/>
                  </a:lnTo>
                  <a:lnTo>
                    <a:pt x="3193612" y="93725"/>
                  </a:lnTo>
                  <a:lnTo>
                    <a:pt x="182188" y="93667"/>
                  </a:lnTo>
                  <a:lnTo>
                    <a:pt x="173044" y="92964"/>
                  </a:lnTo>
                  <a:lnTo>
                    <a:pt x="163900" y="91440"/>
                  </a:lnTo>
                  <a:lnTo>
                    <a:pt x="153994" y="89916"/>
                  </a:lnTo>
                  <a:lnTo>
                    <a:pt x="135706" y="85344"/>
                  </a:lnTo>
                  <a:lnTo>
                    <a:pt x="86176" y="61126"/>
                  </a:lnTo>
                  <a:lnTo>
                    <a:pt x="44354" y="22395"/>
                  </a:lnTo>
                  <a:lnTo>
                    <a:pt x="29266" y="0"/>
                  </a:lnTo>
                  <a:lnTo>
                    <a:pt x="0" y="0"/>
                  </a:lnTo>
                  <a:lnTo>
                    <a:pt x="25940" y="40255"/>
                  </a:lnTo>
                  <a:lnTo>
                    <a:pt x="58068" y="71745"/>
                  </a:lnTo>
                  <a:lnTo>
                    <a:pt x="97365" y="96932"/>
                  </a:lnTo>
                  <a:lnTo>
                    <a:pt x="139516" y="112776"/>
                  </a:lnTo>
                  <a:lnTo>
                    <a:pt x="182188" y="118872"/>
                  </a:lnTo>
                  <a:lnTo>
                    <a:pt x="3175040" y="118872"/>
                  </a:lnTo>
                  <a:lnTo>
                    <a:pt x="3177610" y="104394"/>
                  </a:lnTo>
                  <a:lnTo>
                    <a:pt x="3189802" y="118872"/>
                  </a:lnTo>
                  <a:lnTo>
                    <a:pt x="3189802" y="181935"/>
                  </a:lnTo>
                  <a:lnTo>
                    <a:pt x="3202756" y="108966"/>
                  </a:lnTo>
                  <a:lnTo>
                    <a:pt x="3203518" y="105156"/>
                  </a:lnTo>
                  <a:close/>
                </a:path>
                <a:path w="5465445" h="979170">
                  <a:moveTo>
                    <a:pt x="3189802" y="181935"/>
                  </a:moveTo>
                  <a:lnTo>
                    <a:pt x="3189802" y="118872"/>
                  </a:lnTo>
                  <a:lnTo>
                    <a:pt x="3175040" y="118872"/>
                  </a:lnTo>
                  <a:lnTo>
                    <a:pt x="3022315" y="979170"/>
                  </a:lnTo>
                  <a:lnTo>
                    <a:pt x="3048273" y="979170"/>
                  </a:lnTo>
                  <a:lnTo>
                    <a:pt x="3189802" y="181935"/>
                  </a:lnTo>
                  <a:close/>
                </a:path>
                <a:path w="5465445" h="979170">
                  <a:moveTo>
                    <a:pt x="3189802" y="118872"/>
                  </a:moveTo>
                  <a:lnTo>
                    <a:pt x="3177610" y="104394"/>
                  </a:lnTo>
                  <a:lnTo>
                    <a:pt x="3175040" y="118872"/>
                  </a:lnTo>
                  <a:lnTo>
                    <a:pt x="3189802" y="118872"/>
                  </a:lnTo>
                  <a:close/>
                </a:path>
                <a:path w="5465445" h="979170">
                  <a:moveTo>
                    <a:pt x="5465401" y="0"/>
                  </a:moveTo>
                  <a:lnTo>
                    <a:pt x="5436666" y="0"/>
                  </a:lnTo>
                  <a:lnTo>
                    <a:pt x="5434451" y="4180"/>
                  </a:lnTo>
                  <a:lnTo>
                    <a:pt x="5416785" y="28151"/>
                  </a:lnTo>
                  <a:lnTo>
                    <a:pt x="5371408" y="66294"/>
                  </a:lnTo>
                  <a:lnTo>
                    <a:pt x="5333748" y="83906"/>
                  </a:lnTo>
                  <a:lnTo>
                    <a:pt x="5301304" y="91440"/>
                  </a:lnTo>
                  <a:lnTo>
                    <a:pt x="5292160" y="92964"/>
                  </a:lnTo>
                  <a:lnTo>
                    <a:pt x="5282254" y="93725"/>
                  </a:lnTo>
                  <a:lnTo>
                    <a:pt x="4559116" y="93725"/>
                  </a:lnTo>
                  <a:lnTo>
                    <a:pt x="4556068" y="94487"/>
                  </a:lnTo>
                  <a:lnTo>
                    <a:pt x="4553782" y="96774"/>
                  </a:lnTo>
                  <a:lnTo>
                    <a:pt x="3447754" y="979170"/>
                  </a:lnTo>
                  <a:lnTo>
                    <a:pt x="3488589" y="979170"/>
                  </a:lnTo>
                  <a:lnTo>
                    <a:pt x="4561402" y="123273"/>
                  </a:lnTo>
                  <a:lnTo>
                    <a:pt x="4561402" y="118872"/>
                  </a:lnTo>
                  <a:lnTo>
                    <a:pt x="4569784" y="116586"/>
                  </a:lnTo>
                  <a:lnTo>
                    <a:pt x="4569784" y="118872"/>
                  </a:lnTo>
                  <a:lnTo>
                    <a:pt x="5284540" y="118872"/>
                  </a:lnTo>
                  <a:lnTo>
                    <a:pt x="5295208" y="118110"/>
                  </a:lnTo>
                  <a:lnTo>
                    <a:pt x="5316544" y="115062"/>
                  </a:lnTo>
                  <a:lnTo>
                    <a:pt x="5327212" y="112014"/>
                  </a:lnTo>
                  <a:lnTo>
                    <a:pt x="5337118" y="109728"/>
                  </a:lnTo>
                  <a:lnTo>
                    <a:pt x="5380334" y="90450"/>
                  </a:lnTo>
                  <a:lnTo>
                    <a:pt x="5420531" y="60832"/>
                  </a:lnTo>
                  <a:lnTo>
                    <a:pt x="5461726" y="8076"/>
                  </a:lnTo>
                  <a:lnTo>
                    <a:pt x="5465401" y="0"/>
                  </a:lnTo>
                  <a:close/>
                </a:path>
                <a:path w="5465445" h="979170">
                  <a:moveTo>
                    <a:pt x="4569784" y="116586"/>
                  </a:moveTo>
                  <a:lnTo>
                    <a:pt x="4561402" y="118872"/>
                  </a:lnTo>
                  <a:lnTo>
                    <a:pt x="4566919" y="118872"/>
                  </a:lnTo>
                  <a:lnTo>
                    <a:pt x="4569784" y="116586"/>
                  </a:lnTo>
                  <a:close/>
                </a:path>
                <a:path w="5465445" h="979170">
                  <a:moveTo>
                    <a:pt x="4566919" y="118872"/>
                  </a:moveTo>
                  <a:lnTo>
                    <a:pt x="4561402" y="118872"/>
                  </a:lnTo>
                  <a:lnTo>
                    <a:pt x="4561402" y="123273"/>
                  </a:lnTo>
                  <a:lnTo>
                    <a:pt x="4566919" y="118872"/>
                  </a:lnTo>
                  <a:close/>
                </a:path>
                <a:path w="5465445" h="979170">
                  <a:moveTo>
                    <a:pt x="4569784" y="118872"/>
                  </a:moveTo>
                  <a:lnTo>
                    <a:pt x="4569784" y="116586"/>
                  </a:lnTo>
                  <a:lnTo>
                    <a:pt x="4566919" y="118872"/>
                  </a:lnTo>
                  <a:lnTo>
                    <a:pt x="4569784" y="118872"/>
                  </a:lnTo>
                  <a:close/>
                </a:path>
              </a:pathLst>
            </a:custGeom>
            <a:solidFill>
              <a:srgbClr val="1676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57200" y="5353049"/>
              <a:ext cx="9144000" cy="979169"/>
            </a:xfrm>
            <a:custGeom>
              <a:avLst/>
              <a:gdLst/>
              <a:ahLst/>
              <a:cxnLst/>
              <a:rect l="l" t="t" r="r" b="b"/>
              <a:pathLst>
                <a:path w="9144000" h="979170">
                  <a:moveTo>
                    <a:pt x="9144000" y="979170"/>
                  </a:moveTo>
                  <a:lnTo>
                    <a:pt x="9144000" y="0"/>
                  </a:lnTo>
                  <a:lnTo>
                    <a:pt x="0" y="0"/>
                  </a:lnTo>
                  <a:lnTo>
                    <a:pt x="0" y="979170"/>
                  </a:lnTo>
                  <a:lnTo>
                    <a:pt x="9144000" y="97917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6847332" y="5353049"/>
              <a:ext cx="538480" cy="416559"/>
            </a:xfrm>
            <a:custGeom>
              <a:avLst/>
              <a:gdLst/>
              <a:ahLst/>
              <a:cxnLst/>
              <a:rect l="l" t="t" r="r" b="b"/>
              <a:pathLst>
                <a:path w="538479" h="416560">
                  <a:moveTo>
                    <a:pt x="97738" y="0"/>
                  </a:moveTo>
                  <a:lnTo>
                    <a:pt x="71781" y="0"/>
                  </a:lnTo>
                  <a:lnTo>
                    <a:pt x="762" y="400050"/>
                  </a:lnTo>
                  <a:lnTo>
                    <a:pt x="0" y="405384"/>
                  </a:lnTo>
                  <a:lnTo>
                    <a:pt x="2286" y="410717"/>
                  </a:lnTo>
                  <a:lnTo>
                    <a:pt x="5334" y="412750"/>
                  </a:lnTo>
                  <a:lnTo>
                    <a:pt x="5334" y="392429"/>
                  </a:lnTo>
                  <a:lnTo>
                    <a:pt x="31824" y="371295"/>
                  </a:lnTo>
                  <a:lnTo>
                    <a:pt x="97738" y="0"/>
                  </a:lnTo>
                  <a:close/>
                </a:path>
                <a:path w="538479" h="416560">
                  <a:moveTo>
                    <a:pt x="31824" y="371295"/>
                  </a:moveTo>
                  <a:lnTo>
                    <a:pt x="5334" y="392429"/>
                  </a:lnTo>
                  <a:lnTo>
                    <a:pt x="25908" y="404622"/>
                  </a:lnTo>
                  <a:lnTo>
                    <a:pt x="31824" y="371295"/>
                  </a:lnTo>
                  <a:close/>
                </a:path>
                <a:path w="538479" h="416560">
                  <a:moveTo>
                    <a:pt x="538055" y="0"/>
                  </a:moveTo>
                  <a:lnTo>
                    <a:pt x="497220" y="0"/>
                  </a:lnTo>
                  <a:lnTo>
                    <a:pt x="31824" y="371295"/>
                  </a:lnTo>
                  <a:lnTo>
                    <a:pt x="25908" y="404622"/>
                  </a:lnTo>
                  <a:lnTo>
                    <a:pt x="5334" y="392429"/>
                  </a:lnTo>
                  <a:lnTo>
                    <a:pt x="5334" y="412750"/>
                  </a:lnTo>
                  <a:lnTo>
                    <a:pt x="6858" y="413765"/>
                  </a:lnTo>
                  <a:lnTo>
                    <a:pt x="11429" y="416051"/>
                  </a:lnTo>
                  <a:lnTo>
                    <a:pt x="17525" y="416051"/>
                  </a:lnTo>
                  <a:lnTo>
                    <a:pt x="21336" y="412241"/>
                  </a:lnTo>
                  <a:lnTo>
                    <a:pt x="538055" y="0"/>
                  </a:lnTo>
                  <a:close/>
                </a:path>
              </a:pathLst>
            </a:custGeom>
            <a:solidFill>
              <a:srgbClr val="1676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457200" y="6332219"/>
              <a:ext cx="9144000" cy="982980"/>
            </a:xfrm>
            <a:custGeom>
              <a:avLst/>
              <a:gdLst/>
              <a:ahLst/>
              <a:cxnLst/>
              <a:rect l="l" t="t" r="r" b="b"/>
              <a:pathLst>
                <a:path w="9144000" h="982979">
                  <a:moveTo>
                    <a:pt x="9144000" y="982980"/>
                  </a:moveTo>
                  <a:lnTo>
                    <a:pt x="9144000" y="0"/>
                  </a:lnTo>
                  <a:lnTo>
                    <a:pt x="0" y="0"/>
                  </a:lnTo>
                  <a:lnTo>
                    <a:pt x="0" y="982980"/>
                  </a:lnTo>
                  <a:lnTo>
                    <a:pt x="9144000" y="98298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1246886" y="4627117"/>
            <a:ext cx="6142990" cy="2219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32767"/>
                </a:solidFill>
                <a:latin typeface="Arial"/>
                <a:cs typeface="Arial"/>
              </a:rPr>
              <a:t>{</a:t>
            </a:r>
            <a:endParaRPr sz="2400">
              <a:latin typeface="Arial"/>
              <a:cs typeface="Arial"/>
            </a:endParaRPr>
          </a:p>
          <a:p>
            <a:pPr marL="520700">
              <a:lnSpc>
                <a:spcPct val="100000"/>
              </a:lnSpc>
            </a:pPr>
            <a:r>
              <a:rPr sz="2400" spc="-5" dirty="0">
                <a:solidFill>
                  <a:srgbClr val="132767"/>
                </a:solidFill>
                <a:latin typeface="Arial"/>
                <a:cs typeface="Arial"/>
              </a:rPr>
              <a:t>float</a:t>
            </a:r>
            <a:r>
              <a:rPr sz="2400" spc="-10" dirty="0">
                <a:solidFill>
                  <a:srgbClr val="132767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132767"/>
                </a:solidFill>
                <a:latin typeface="Arial"/>
                <a:cs typeface="Arial"/>
              </a:rPr>
              <a:t>a;</a:t>
            </a:r>
            <a:endParaRPr sz="2400">
              <a:latin typeface="Arial"/>
              <a:cs typeface="Arial"/>
            </a:endParaRPr>
          </a:p>
          <a:p>
            <a:pPr marL="520700" marR="5080">
              <a:lnSpc>
                <a:spcPct val="100000"/>
              </a:lnSpc>
            </a:pPr>
            <a:r>
              <a:rPr sz="2400" spc="-5" dirty="0">
                <a:solidFill>
                  <a:srgbClr val="132767"/>
                </a:solidFill>
                <a:latin typeface="Arial"/>
                <a:cs typeface="Arial"/>
              </a:rPr>
              <a:t>printf("\nNhap </a:t>
            </a:r>
            <a:r>
              <a:rPr sz="2400" dirty="0">
                <a:solidFill>
                  <a:srgbClr val="132767"/>
                </a:solidFill>
                <a:latin typeface="Arial"/>
                <a:cs typeface="Arial"/>
              </a:rPr>
              <a:t>a </a:t>
            </a:r>
            <a:r>
              <a:rPr sz="2400" spc="-5" dirty="0">
                <a:solidFill>
                  <a:srgbClr val="132767"/>
                </a:solidFill>
                <a:latin typeface="Arial"/>
                <a:cs typeface="Arial"/>
              </a:rPr>
              <a:t>="); scanf("%f",&amp;a);  </a:t>
            </a:r>
            <a:r>
              <a:rPr sz="2400" spc="-5" dirty="0">
                <a:solidFill>
                  <a:srgbClr val="FF0000"/>
                </a:solidFill>
                <a:latin typeface="Arial"/>
                <a:cs typeface="Arial"/>
              </a:rPr>
              <a:t>printf("\n%f binh phuong 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= </a:t>
            </a:r>
            <a:r>
              <a:rPr sz="2400" spc="-5" dirty="0">
                <a:solidFill>
                  <a:srgbClr val="FF0000"/>
                </a:solidFill>
                <a:latin typeface="Arial"/>
                <a:cs typeface="Arial"/>
              </a:rPr>
              <a:t>%f", a, </a:t>
            </a:r>
            <a:r>
              <a:rPr sz="2400" b="1" spc="-5" dirty="0">
                <a:solidFill>
                  <a:srgbClr val="FF0000"/>
                </a:solidFill>
                <a:latin typeface="Arial"/>
                <a:cs typeface="Arial"/>
              </a:rPr>
              <a:t>sqr(a)</a:t>
            </a:r>
            <a:r>
              <a:rPr sz="2400" spc="-5" dirty="0">
                <a:solidFill>
                  <a:srgbClr val="FF0000"/>
                </a:solidFill>
                <a:latin typeface="Arial"/>
                <a:cs typeface="Arial"/>
              </a:rPr>
              <a:t>);  </a:t>
            </a:r>
            <a:r>
              <a:rPr sz="2400" spc="-5" dirty="0">
                <a:solidFill>
                  <a:srgbClr val="132767"/>
                </a:solidFill>
                <a:latin typeface="Arial"/>
                <a:cs typeface="Arial"/>
              </a:rPr>
              <a:t>getch();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132767"/>
                </a:solidFill>
                <a:latin typeface="Arial"/>
                <a:cs typeface="Arial"/>
              </a:rPr>
              <a:t>}</a:t>
            </a:r>
            <a:endParaRPr sz="2400">
              <a:latin typeface="Arial"/>
              <a:cs typeface="Arial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45"/>
              </a:lnSpc>
            </a:pPr>
            <a:fld id="{81D60167-4931-47E6-BA6A-407CBD079E47}" type="slidenum">
              <a:rPr spc="-5" dirty="0"/>
              <a:t>6</a:t>
            </a:fld>
            <a:endParaRPr spc="-5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47235" y="980185"/>
            <a:ext cx="394462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latin typeface="Times New Roman"/>
                <a:cs typeface="Times New Roman"/>
              </a:rPr>
              <a:t>Cách </a:t>
            </a:r>
            <a:r>
              <a:rPr sz="3600" dirty="0">
                <a:latin typeface="Times New Roman"/>
                <a:cs typeface="Times New Roman"/>
              </a:rPr>
              <a:t>xây </a:t>
            </a:r>
            <a:r>
              <a:rPr sz="3600" spc="-5" dirty="0">
                <a:latin typeface="Times New Roman"/>
                <a:cs typeface="Times New Roman"/>
              </a:rPr>
              <a:t>dựng</a:t>
            </a:r>
            <a:r>
              <a:rPr sz="3600" spc="-90" dirty="0">
                <a:latin typeface="Times New Roman"/>
                <a:cs typeface="Times New Roman"/>
              </a:rPr>
              <a:t> </a:t>
            </a:r>
            <a:r>
              <a:rPr sz="3600" dirty="0">
                <a:latin typeface="Times New Roman"/>
                <a:cs typeface="Times New Roman"/>
              </a:rPr>
              <a:t>hàm</a:t>
            </a:r>
            <a:endParaRPr sz="3600">
              <a:latin typeface="Times New Roman"/>
              <a:cs typeface="Times New Roman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457200" y="1436369"/>
            <a:ext cx="9144000" cy="1958339"/>
            <a:chOff x="457200" y="1436369"/>
            <a:chExt cx="9144000" cy="1958339"/>
          </a:xfrm>
        </p:grpSpPr>
        <p:sp>
          <p:nvSpPr>
            <p:cNvPr id="4" name="object 4"/>
            <p:cNvSpPr/>
            <p:nvPr/>
          </p:nvSpPr>
          <p:spPr>
            <a:xfrm>
              <a:off x="457200" y="1436369"/>
              <a:ext cx="9144000" cy="979169"/>
            </a:xfrm>
            <a:custGeom>
              <a:avLst/>
              <a:gdLst/>
              <a:ahLst/>
              <a:cxnLst/>
              <a:rect l="l" t="t" r="r" b="b"/>
              <a:pathLst>
                <a:path w="9144000" h="979169">
                  <a:moveTo>
                    <a:pt x="9144000" y="979169"/>
                  </a:moveTo>
                  <a:lnTo>
                    <a:pt x="9144000" y="0"/>
                  </a:lnTo>
                  <a:lnTo>
                    <a:pt x="0" y="0"/>
                  </a:lnTo>
                  <a:lnTo>
                    <a:pt x="0" y="979170"/>
                  </a:lnTo>
                  <a:lnTo>
                    <a:pt x="9144000" y="97916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7200" y="1436369"/>
              <a:ext cx="9143999" cy="138683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2000" y="1436369"/>
              <a:ext cx="8839200" cy="16383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7200" y="1572005"/>
              <a:ext cx="9144000" cy="76200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457200" y="2415539"/>
              <a:ext cx="9144000" cy="979169"/>
            </a:xfrm>
            <a:custGeom>
              <a:avLst/>
              <a:gdLst/>
              <a:ahLst/>
              <a:cxnLst/>
              <a:rect l="l" t="t" r="r" b="b"/>
              <a:pathLst>
                <a:path w="9144000" h="979170">
                  <a:moveTo>
                    <a:pt x="9144000" y="979169"/>
                  </a:moveTo>
                  <a:lnTo>
                    <a:pt x="9144000" y="0"/>
                  </a:lnTo>
                  <a:lnTo>
                    <a:pt x="0" y="0"/>
                  </a:lnTo>
                  <a:lnTo>
                    <a:pt x="0" y="979170"/>
                  </a:lnTo>
                  <a:lnTo>
                    <a:pt x="9144000" y="97916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916939" y="1698752"/>
            <a:ext cx="8070850" cy="11252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58240" marR="5080" indent="-1146175">
              <a:lnSpc>
                <a:spcPct val="100000"/>
              </a:lnSpc>
              <a:spcBef>
                <a:spcPts val="100"/>
              </a:spcBef>
            </a:pPr>
            <a:r>
              <a:rPr sz="2400" b="1" u="heavy" dirty="0">
                <a:solidFill>
                  <a:srgbClr val="132767"/>
                </a:solidFill>
                <a:uFill>
                  <a:solidFill>
                    <a:srgbClr val="132767"/>
                  </a:solidFill>
                </a:uFill>
                <a:latin typeface="Times New Roman"/>
                <a:cs typeface="Times New Roman"/>
              </a:rPr>
              <a:t>Ví dụ 2</a:t>
            </a:r>
            <a:r>
              <a:rPr sz="2400" dirty="0">
                <a:solidFill>
                  <a:srgbClr val="132767"/>
                </a:solidFill>
                <a:latin typeface="Times New Roman"/>
                <a:cs typeface="Times New Roman"/>
              </a:rPr>
              <a:t>: </a:t>
            </a:r>
            <a:r>
              <a:rPr sz="2400" spc="-5" dirty="0">
                <a:solidFill>
                  <a:srgbClr val="132767"/>
                </a:solidFill>
                <a:latin typeface="Times New Roman"/>
                <a:cs typeface="Times New Roman"/>
              </a:rPr>
              <a:t>Chương </a:t>
            </a:r>
            <a:r>
              <a:rPr sz="2400" dirty="0">
                <a:solidFill>
                  <a:srgbClr val="132767"/>
                </a:solidFill>
                <a:latin typeface="Times New Roman"/>
                <a:cs typeface="Times New Roman"/>
              </a:rPr>
              <a:t>trình sau </a:t>
            </a:r>
            <a:r>
              <a:rPr sz="2400" b="1" i="1" dirty="0">
                <a:solidFill>
                  <a:srgbClr val="132767"/>
                </a:solidFill>
                <a:latin typeface="Times New Roman"/>
                <a:cs typeface="Times New Roman"/>
              </a:rPr>
              <a:t>không </a:t>
            </a:r>
            <a:r>
              <a:rPr sz="2400" b="1" i="1" spc="-5" dirty="0">
                <a:solidFill>
                  <a:srgbClr val="132767"/>
                </a:solidFill>
                <a:latin typeface="Times New Roman"/>
                <a:cs typeface="Times New Roman"/>
              </a:rPr>
              <a:t>thể </a:t>
            </a:r>
            <a:r>
              <a:rPr sz="2400" i="1" dirty="0">
                <a:solidFill>
                  <a:srgbClr val="132767"/>
                </a:solidFill>
                <a:latin typeface="Times New Roman"/>
                <a:cs typeface="Times New Roman"/>
              </a:rPr>
              <a:t>hoán vị hai số x, y </a:t>
            </a:r>
            <a:r>
              <a:rPr sz="2400" spc="-5" dirty="0">
                <a:solidFill>
                  <a:srgbClr val="132767"/>
                </a:solidFill>
                <a:latin typeface="Times New Roman"/>
                <a:cs typeface="Times New Roman"/>
              </a:rPr>
              <a:t>mặc dù  </a:t>
            </a:r>
            <a:r>
              <a:rPr sz="2400" dirty="0">
                <a:solidFill>
                  <a:srgbClr val="132767"/>
                </a:solidFill>
                <a:latin typeface="Times New Roman"/>
                <a:cs typeface="Times New Roman"/>
              </a:rPr>
              <a:t>cú pháp </a:t>
            </a:r>
            <a:r>
              <a:rPr sz="2400" spc="-5" dirty="0">
                <a:solidFill>
                  <a:srgbClr val="132767"/>
                </a:solidFill>
                <a:latin typeface="Times New Roman"/>
                <a:cs typeface="Times New Roman"/>
              </a:rPr>
              <a:t>là</a:t>
            </a:r>
            <a:r>
              <a:rPr sz="2400" spc="-35" dirty="0">
                <a:solidFill>
                  <a:srgbClr val="132767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132767"/>
                </a:solidFill>
                <a:latin typeface="Times New Roman"/>
                <a:cs typeface="Times New Roman"/>
              </a:rPr>
              <a:t>đúng:</a:t>
            </a: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2400" spc="-5" dirty="0">
                <a:solidFill>
                  <a:srgbClr val="132767"/>
                </a:solidFill>
                <a:latin typeface="Arial"/>
                <a:cs typeface="Arial"/>
              </a:rPr>
              <a:t>#include</a:t>
            </a:r>
            <a:r>
              <a:rPr sz="2400" spc="10" dirty="0">
                <a:solidFill>
                  <a:srgbClr val="132767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132767"/>
                </a:solidFill>
                <a:latin typeface="Arial"/>
                <a:cs typeface="Arial"/>
              </a:rPr>
              <a:t>&lt;iostream.h&gt;</a:t>
            </a:r>
            <a:endParaRPr sz="24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16939" y="2798317"/>
            <a:ext cx="25838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132767"/>
                </a:solidFill>
                <a:latin typeface="Arial"/>
                <a:cs typeface="Arial"/>
              </a:rPr>
              <a:t>#include</a:t>
            </a:r>
            <a:r>
              <a:rPr sz="2400" spc="-65" dirty="0">
                <a:solidFill>
                  <a:srgbClr val="132767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132767"/>
                </a:solidFill>
                <a:latin typeface="Arial"/>
                <a:cs typeface="Arial"/>
              </a:rPr>
              <a:t>&lt;conio.h&gt;</a:t>
            </a:r>
            <a:endParaRPr sz="24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57200" y="3394709"/>
            <a:ext cx="9144000" cy="979169"/>
          </a:xfrm>
          <a:custGeom>
            <a:avLst/>
            <a:gdLst/>
            <a:ahLst/>
            <a:cxnLst/>
            <a:rect l="l" t="t" r="r" b="b"/>
            <a:pathLst>
              <a:path w="9144000" h="979170">
                <a:moveTo>
                  <a:pt x="9144000" y="979169"/>
                </a:moveTo>
                <a:lnTo>
                  <a:pt x="9144000" y="0"/>
                </a:lnTo>
                <a:lnTo>
                  <a:pt x="0" y="0"/>
                </a:lnTo>
                <a:lnTo>
                  <a:pt x="0" y="979170"/>
                </a:lnTo>
                <a:lnTo>
                  <a:pt x="9144000" y="97916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916939" y="3529838"/>
            <a:ext cx="2906395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F0000"/>
                </a:solidFill>
                <a:latin typeface="Arial"/>
                <a:cs typeface="Arial"/>
              </a:rPr>
              <a:t>void swap(int a, int</a:t>
            </a:r>
            <a:r>
              <a:rPr sz="2400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FF0000"/>
                </a:solidFill>
                <a:latin typeface="Arial"/>
                <a:cs typeface="Arial"/>
              </a:rPr>
              <a:t>b)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{</a:t>
            </a:r>
            <a:endParaRPr sz="2400">
              <a:latin typeface="Arial"/>
              <a:cs typeface="Arial"/>
            </a:endParaRPr>
          </a:p>
          <a:p>
            <a:pPr marL="355600">
              <a:lnSpc>
                <a:spcPct val="100000"/>
              </a:lnSpc>
            </a:pPr>
            <a:r>
              <a:rPr sz="2400" spc="-5" dirty="0">
                <a:solidFill>
                  <a:srgbClr val="FF0000"/>
                </a:solidFill>
                <a:latin typeface="Arial"/>
                <a:cs typeface="Arial"/>
              </a:rPr>
              <a:t>int temp 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=</a:t>
            </a:r>
            <a:r>
              <a:rPr sz="2400" spc="-3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FF0000"/>
                </a:solidFill>
                <a:latin typeface="Arial"/>
                <a:cs typeface="Arial"/>
              </a:rPr>
              <a:t>a;</a:t>
            </a:r>
            <a:endParaRPr sz="24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259839" y="4627117"/>
            <a:ext cx="130175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a =</a:t>
            </a:r>
            <a:r>
              <a:rPr sz="24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FF0000"/>
                </a:solidFill>
                <a:latin typeface="Arial"/>
                <a:cs typeface="Arial"/>
              </a:rPr>
              <a:t>b;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b =</a:t>
            </a:r>
            <a:r>
              <a:rPr sz="2400" spc="-114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FF0000"/>
                </a:solidFill>
                <a:latin typeface="Arial"/>
                <a:cs typeface="Arial"/>
              </a:rPr>
              <a:t>temp;</a:t>
            </a:r>
            <a:endParaRPr sz="24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193540" y="2815082"/>
            <a:ext cx="5189855" cy="1854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132767"/>
                </a:solidFill>
                <a:latin typeface="Arial"/>
                <a:cs typeface="Arial"/>
              </a:rPr>
              <a:t>main()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132767"/>
                </a:solidFill>
                <a:latin typeface="Arial"/>
                <a:cs typeface="Arial"/>
              </a:rPr>
              <a:t>{</a:t>
            </a:r>
            <a:endParaRPr sz="2400">
              <a:latin typeface="Arial"/>
              <a:cs typeface="Arial"/>
            </a:endParaRPr>
          </a:p>
          <a:p>
            <a:pPr marL="355600">
              <a:lnSpc>
                <a:spcPct val="100000"/>
              </a:lnSpc>
            </a:pPr>
            <a:r>
              <a:rPr sz="2400" spc="-5" dirty="0">
                <a:solidFill>
                  <a:srgbClr val="132767"/>
                </a:solidFill>
                <a:latin typeface="Arial"/>
                <a:cs typeface="Arial"/>
              </a:rPr>
              <a:t>int </a:t>
            </a:r>
            <a:r>
              <a:rPr sz="2400" dirty="0">
                <a:solidFill>
                  <a:srgbClr val="132767"/>
                </a:solidFill>
                <a:latin typeface="Arial"/>
                <a:cs typeface="Arial"/>
              </a:rPr>
              <a:t>x = </a:t>
            </a:r>
            <a:r>
              <a:rPr sz="2400" spc="-5" dirty="0">
                <a:solidFill>
                  <a:srgbClr val="132767"/>
                </a:solidFill>
                <a:latin typeface="Arial"/>
                <a:cs typeface="Arial"/>
              </a:rPr>
              <a:t>10, </a:t>
            </a:r>
            <a:r>
              <a:rPr sz="2400" dirty="0">
                <a:solidFill>
                  <a:srgbClr val="132767"/>
                </a:solidFill>
                <a:latin typeface="Arial"/>
                <a:cs typeface="Arial"/>
              </a:rPr>
              <a:t>y =</a:t>
            </a:r>
            <a:r>
              <a:rPr sz="2400" spc="-45" dirty="0">
                <a:solidFill>
                  <a:srgbClr val="132767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132767"/>
                </a:solidFill>
                <a:latin typeface="Arial"/>
                <a:cs typeface="Arial"/>
              </a:rPr>
              <a:t>30;</a:t>
            </a:r>
            <a:endParaRPr sz="2400">
              <a:latin typeface="Arial"/>
              <a:cs typeface="Arial"/>
            </a:endParaRPr>
          </a:p>
          <a:p>
            <a:pPr marL="355600">
              <a:lnSpc>
                <a:spcPct val="100000"/>
              </a:lnSpc>
            </a:pPr>
            <a:r>
              <a:rPr sz="2400" spc="-5" dirty="0">
                <a:solidFill>
                  <a:srgbClr val="132767"/>
                </a:solidFill>
                <a:latin typeface="Arial"/>
                <a:cs typeface="Arial"/>
              </a:rPr>
              <a:t>cout&lt;&lt;"Trước khi gọi</a:t>
            </a:r>
            <a:r>
              <a:rPr sz="2400" spc="-50" dirty="0">
                <a:solidFill>
                  <a:srgbClr val="132767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132767"/>
                </a:solidFill>
                <a:latin typeface="Arial"/>
                <a:cs typeface="Arial"/>
              </a:rPr>
              <a:t>hàm:"&lt;&lt;x&lt;&lt;y;</a:t>
            </a:r>
            <a:endParaRPr sz="2400">
              <a:latin typeface="Arial"/>
              <a:cs typeface="Arial"/>
            </a:endParaRPr>
          </a:p>
          <a:p>
            <a:pPr marL="355600">
              <a:lnSpc>
                <a:spcPct val="100000"/>
              </a:lnSpc>
            </a:pPr>
            <a:r>
              <a:rPr sz="2400" b="1" spc="-5" dirty="0">
                <a:solidFill>
                  <a:srgbClr val="132767"/>
                </a:solidFill>
                <a:latin typeface="Arial"/>
                <a:cs typeface="Arial"/>
              </a:rPr>
              <a:t>swap(x,</a:t>
            </a:r>
            <a:r>
              <a:rPr sz="2400" b="1" spc="-10" dirty="0">
                <a:solidFill>
                  <a:srgbClr val="132767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132767"/>
                </a:solidFill>
                <a:latin typeface="Arial"/>
                <a:cs typeface="Arial"/>
              </a:rPr>
              <a:t>y);</a:t>
            </a:r>
            <a:endParaRPr sz="24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536440" y="4643882"/>
            <a:ext cx="468947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132767"/>
                </a:solidFill>
                <a:latin typeface="Arial"/>
                <a:cs typeface="Arial"/>
              </a:rPr>
              <a:t>cout&lt;&lt;"Sau khi thay đổi:“&lt;&lt; </a:t>
            </a:r>
            <a:r>
              <a:rPr sz="2400" dirty="0">
                <a:solidFill>
                  <a:srgbClr val="132767"/>
                </a:solidFill>
                <a:latin typeface="Arial"/>
                <a:cs typeface="Arial"/>
              </a:rPr>
              <a:t>x&lt;&lt; y;  </a:t>
            </a:r>
            <a:r>
              <a:rPr sz="2400" spc="-5" dirty="0">
                <a:solidFill>
                  <a:srgbClr val="132767"/>
                </a:solidFill>
                <a:latin typeface="Arial"/>
                <a:cs typeface="Arial"/>
              </a:rPr>
              <a:t>getch();</a:t>
            </a:r>
            <a:endParaRPr sz="240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457200" y="5353050"/>
            <a:ext cx="9144000" cy="979169"/>
          </a:xfrm>
          <a:custGeom>
            <a:avLst/>
            <a:gdLst/>
            <a:ahLst/>
            <a:cxnLst/>
            <a:rect l="l" t="t" r="r" b="b"/>
            <a:pathLst>
              <a:path w="9144000" h="979170">
                <a:moveTo>
                  <a:pt x="9144000" y="979170"/>
                </a:moveTo>
                <a:lnTo>
                  <a:pt x="9144000" y="0"/>
                </a:lnTo>
                <a:lnTo>
                  <a:pt x="0" y="0"/>
                </a:lnTo>
                <a:lnTo>
                  <a:pt x="0" y="979170"/>
                </a:lnTo>
                <a:lnTo>
                  <a:pt x="9144000" y="97917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916939" y="5358638"/>
            <a:ext cx="1276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}</a:t>
            </a:r>
            <a:endParaRPr sz="2400">
              <a:latin typeface="Arial"/>
              <a:cs typeface="Arial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45"/>
              </a:lnSpc>
            </a:pPr>
            <a:fld id="{81D60167-4931-47E6-BA6A-407CBD079E47}" type="slidenum">
              <a:rPr spc="-5" dirty="0"/>
              <a:t>7</a:t>
            </a:fld>
            <a:endParaRPr spc="-5" dirty="0"/>
          </a:p>
        </p:txBody>
      </p:sp>
      <p:sp>
        <p:nvSpPr>
          <p:cNvPr id="18" name="object 18"/>
          <p:cNvSpPr txBox="1"/>
          <p:nvPr/>
        </p:nvSpPr>
        <p:spPr>
          <a:xfrm>
            <a:off x="4193540" y="5375402"/>
            <a:ext cx="1276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32767"/>
                </a:solidFill>
                <a:latin typeface="Arial"/>
                <a:cs typeface="Arial"/>
              </a:rPr>
              <a:t>}</a:t>
            </a:r>
            <a:endParaRPr sz="24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916939" y="6087870"/>
            <a:ext cx="4477385" cy="903605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675"/>
              </a:spcBef>
              <a:buClr>
                <a:srgbClr val="184BB2"/>
              </a:buClr>
              <a:buFont typeface="Wingdings"/>
              <a:buChar char=""/>
              <a:tabLst>
                <a:tab pos="355600" algn="l"/>
              </a:tabLst>
            </a:pPr>
            <a:r>
              <a:rPr sz="2400" b="1" spc="-5" dirty="0">
                <a:solidFill>
                  <a:srgbClr val="132767"/>
                </a:solidFill>
                <a:latin typeface="Times New Roman"/>
                <a:cs typeface="Times New Roman"/>
              </a:rPr>
              <a:t>Trước khi </a:t>
            </a:r>
            <a:r>
              <a:rPr sz="2400" b="1" dirty="0">
                <a:solidFill>
                  <a:srgbClr val="132767"/>
                </a:solidFill>
                <a:latin typeface="Times New Roman"/>
                <a:cs typeface="Times New Roman"/>
              </a:rPr>
              <a:t>gọi </a:t>
            </a:r>
            <a:r>
              <a:rPr sz="2400" b="1" spc="-5" dirty="0">
                <a:solidFill>
                  <a:srgbClr val="132767"/>
                </a:solidFill>
                <a:latin typeface="Times New Roman"/>
                <a:cs typeface="Times New Roman"/>
              </a:rPr>
              <a:t>hàm: </a:t>
            </a:r>
            <a:r>
              <a:rPr sz="2400" b="1" dirty="0">
                <a:solidFill>
                  <a:srgbClr val="FF0000"/>
                </a:solidFill>
                <a:latin typeface="Times New Roman"/>
                <a:cs typeface="Times New Roman"/>
              </a:rPr>
              <a:t>x=10,</a:t>
            </a:r>
            <a:r>
              <a:rPr sz="2400" b="1" spc="-8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FF0000"/>
                </a:solidFill>
                <a:latin typeface="Times New Roman"/>
                <a:cs typeface="Times New Roman"/>
              </a:rPr>
              <a:t>y=30</a:t>
            </a:r>
            <a:r>
              <a:rPr sz="2400" b="1" dirty="0">
                <a:solidFill>
                  <a:srgbClr val="132767"/>
                </a:solidFill>
                <a:latin typeface="Times New Roman"/>
                <a:cs typeface="Times New Roman"/>
              </a:rPr>
              <a:t>.</a:t>
            </a:r>
            <a:endParaRPr sz="24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575"/>
              </a:spcBef>
              <a:buClr>
                <a:srgbClr val="184BB2"/>
              </a:buClr>
              <a:buFont typeface="Wingdings"/>
              <a:buChar char=""/>
              <a:tabLst>
                <a:tab pos="355600" algn="l"/>
              </a:tabLst>
            </a:pPr>
            <a:r>
              <a:rPr sz="2400" b="1" spc="-5" dirty="0">
                <a:solidFill>
                  <a:srgbClr val="132767"/>
                </a:solidFill>
                <a:latin typeface="Times New Roman"/>
                <a:cs typeface="Times New Roman"/>
              </a:rPr>
              <a:t>Sau khi </a:t>
            </a:r>
            <a:r>
              <a:rPr sz="2400" b="1" dirty="0">
                <a:solidFill>
                  <a:srgbClr val="132767"/>
                </a:solidFill>
                <a:latin typeface="Times New Roman"/>
                <a:cs typeface="Times New Roman"/>
              </a:rPr>
              <a:t>gọi </a:t>
            </a:r>
            <a:r>
              <a:rPr sz="2400" b="1" spc="-5" dirty="0">
                <a:solidFill>
                  <a:srgbClr val="132767"/>
                </a:solidFill>
                <a:latin typeface="Times New Roman"/>
                <a:cs typeface="Times New Roman"/>
              </a:rPr>
              <a:t>hàm: </a:t>
            </a:r>
            <a:r>
              <a:rPr sz="2400" b="1" dirty="0">
                <a:solidFill>
                  <a:srgbClr val="FF0000"/>
                </a:solidFill>
                <a:latin typeface="Times New Roman"/>
                <a:cs typeface="Times New Roman"/>
              </a:rPr>
              <a:t>x=10,</a:t>
            </a:r>
            <a:r>
              <a:rPr sz="2400" b="1" spc="-8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FF0000"/>
                </a:solidFill>
                <a:latin typeface="Times New Roman"/>
                <a:cs typeface="Times New Roman"/>
              </a:rPr>
              <a:t>y=30</a:t>
            </a:r>
            <a:r>
              <a:rPr sz="2400" b="1" dirty="0">
                <a:solidFill>
                  <a:srgbClr val="132767"/>
                </a:solidFill>
                <a:latin typeface="Times New Roman"/>
                <a:cs typeface="Times New Roman"/>
              </a:rPr>
              <a:t>.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47235" y="980185"/>
            <a:ext cx="394462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latin typeface="Times New Roman"/>
                <a:cs typeface="Times New Roman"/>
              </a:rPr>
              <a:t>Cách </a:t>
            </a:r>
            <a:r>
              <a:rPr sz="3600" dirty="0">
                <a:latin typeface="Times New Roman"/>
                <a:cs typeface="Times New Roman"/>
              </a:rPr>
              <a:t>xây </a:t>
            </a:r>
            <a:r>
              <a:rPr sz="3600" spc="-5" dirty="0">
                <a:latin typeface="Times New Roman"/>
                <a:cs typeface="Times New Roman"/>
              </a:rPr>
              <a:t>dựng</a:t>
            </a:r>
            <a:r>
              <a:rPr sz="3600" spc="-90" dirty="0">
                <a:latin typeface="Times New Roman"/>
                <a:cs typeface="Times New Roman"/>
              </a:rPr>
              <a:t> </a:t>
            </a:r>
            <a:r>
              <a:rPr sz="3600" dirty="0">
                <a:latin typeface="Times New Roman"/>
                <a:cs typeface="Times New Roman"/>
              </a:rPr>
              <a:t>hàm</a:t>
            </a:r>
            <a:endParaRPr sz="3600">
              <a:latin typeface="Times New Roman"/>
              <a:cs typeface="Times New Roman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457200" y="1436369"/>
            <a:ext cx="9144000" cy="1958339"/>
            <a:chOff x="457200" y="1436369"/>
            <a:chExt cx="9144000" cy="1958339"/>
          </a:xfrm>
        </p:grpSpPr>
        <p:sp>
          <p:nvSpPr>
            <p:cNvPr id="4" name="object 4"/>
            <p:cNvSpPr/>
            <p:nvPr/>
          </p:nvSpPr>
          <p:spPr>
            <a:xfrm>
              <a:off x="457200" y="1436369"/>
              <a:ext cx="9144000" cy="979169"/>
            </a:xfrm>
            <a:custGeom>
              <a:avLst/>
              <a:gdLst/>
              <a:ahLst/>
              <a:cxnLst/>
              <a:rect l="l" t="t" r="r" b="b"/>
              <a:pathLst>
                <a:path w="9144000" h="979169">
                  <a:moveTo>
                    <a:pt x="9144000" y="979169"/>
                  </a:moveTo>
                  <a:lnTo>
                    <a:pt x="9144000" y="0"/>
                  </a:lnTo>
                  <a:lnTo>
                    <a:pt x="0" y="0"/>
                  </a:lnTo>
                  <a:lnTo>
                    <a:pt x="0" y="979170"/>
                  </a:lnTo>
                  <a:lnTo>
                    <a:pt x="9144000" y="97916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7200" y="1436369"/>
              <a:ext cx="9143999" cy="138683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2000" y="1436369"/>
              <a:ext cx="8839200" cy="16383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7200" y="1572005"/>
              <a:ext cx="9144000" cy="76200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457200" y="2415539"/>
              <a:ext cx="9144000" cy="979169"/>
            </a:xfrm>
            <a:custGeom>
              <a:avLst/>
              <a:gdLst/>
              <a:ahLst/>
              <a:cxnLst/>
              <a:rect l="l" t="t" r="r" b="b"/>
              <a:pathLst>
                <a:path w="9144000" h="979170">
                  <a:moveTo>
                    <a:pt x="9144000" y="979169"/>
                  </a:moveTo>
                  <a:lnTo>
                    <a:pt x="9144000" y="0"/>
                  </a:lnTo>
                  <a:lnTo>
                    <a:pt x="0" y="0"/>
                  </a:lnTo>
                  <a:lnTo>
                    <a:pt x="0" y="979170"/>
                  </a:lnTo>
                  <a:lnTo>
                    <a:pt x="9144000" y="97916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/>
          <p:nvPr/>
        </p:nvSpPr>
        <p:spPr>
          <a:xfrm>
            <a:off x="457200" y="5353050"/>
            <a:ext cx="9144000" cy="979169"/>
          </a:xfrm>
          <a:custGeom>
            <a:avLst/>
            <a:gdLst/>
            <a:ahLst/>
            <a:cxnLst/>
            <a:rect l="l" t="t" r="r" b="b"/>
            <a:pathLst>
              <a:path w="9144000" h="979170">
                <a:moveTo>
                  <a:pt x="9144000" y="979170"/>
                </a:moveTo>
                <a:lnTo>
                  <a:pt x="9144000" y="0"/>
                </a:lnTo>
                <a:lnTo>
                  <a:pt x="0" y="0"/>
                </a:lnTo>
                <a:lnTo>
                  <a:pt x="0" y="979170"/>
                </a:lnTo>
                <a:lnTo>
                  <a:pt x="9144000" y="97917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916939" y="2004313"/>
            <a:ext cx="8072120" cy="35248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100"/>
              </a:spcBef>
            </a:pPr>
            <a:r>
              <a:rPr sz="2800" spc="65" dirty="0">
                <a:solidFill>
                  <a:srgbClr val="184BB2"/>
                </a:solidFill>
                <a:latin typeface="Wingdings"/>
                <a:cs typeface="Wingdings"/>
              </a:rPr>
              <a:t></a:t>
            </a:r>
            <a:r>
              <a:rPr sz="2800" spc="65" dirty="0">
                <a:solidFill>
                  <a:srgbClr val="132767"/>
                </a:solidFill>
                <a:latin typeface="Arial"/>
                <a:cs typeface="Arial"/>
              </a:rPr>
              <a:t>Để</a:t>
            </a:r>
            <a:r>
              <a:rPr sz="2800" spc="130" dirty="0">
                <a:solidFill>
                  <a:srgbClr val="132767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132767"/>
                </a:solidFill>
                <a:latin typeface="Arial"/>
                <a:cs typeface="Arial"/>
              </a:rPr>
              <a:t>thay</a:t>
            </a:r>
            <a:r>
              <a:rPr sz="2800" spc="130" dirty="0">
                <a:solidFill>
                  <a:srgbClr val="132767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132767"/>
                </a:solidFill>
                <a:latin typeface="Arial"/>
                <a:cs typeface="Arial"/>
              </a:rPr>
              <a:t>đổi</a:t>
            </a:r>
            <a:r>
              <a:rPr sz="2800" spc="135" dirty="0">
                <a:solidFill>
                  <a:srgbClr val="132767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132767"/>
                </a:solidFill>
                <a:latin typeface="Arial"/>
                <a:cs typeface="Arial"/>
              </a:rPr>
              <a:t>giá</a:t>
            </a:r>
            <a:r>
              <a:rPr sz="2800" spc="135" dirty="0">
                <a:solidFill>
                  <a:srgbClr val="132767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132767"/>
                </a:solidFill>
                <a:latin typeface="Arial"/>
                <a:cs typeface="Arial"/>
              </a:rPr>
              <a:t>trị</a:t>
            </a:r>
            <a:r>
              <a:rPr sz="2800" spc="135" dirty="0">
                <a:solidFill>
                  <a:srgbClr val="132767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132767"/>
                </a:solidFill>
                <a:latin typeface="Arial"/>
                <a:cs typeface="Arial"/>
              </a:rPr>
              <a:t>các</a:t>
            </a:r>
            <a:r>
              <a:rPr sz="2800" spc="130" dirty="0">
                <a:solidFill>
                  <a:srgbClr val="132767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132767"/>
                </a:solidFill>
                <a:latin typeface="Arial"/>
                <a:cs typeface="Arial"/>
              </a:rPr>
              <a:t>đối</a:t>
            </a:r>
            <a:r>
              <a:rPr sz="2800" spc="130" dirty="0">
                <a:solidFill>
                  <a:srgbClr val="132767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132767"/>
                </a:solidFill>
                <a:latin typeface="Arial"/>
                <a:cs typeface="Arial"/>
              </a:rPr>
              <a:t>số</a:t>
            </a:r>
            <a:r>
              <a:rPr sz="2800" spc="120" dirty="0">
                <a:solidFill>
                  <a:srgbClr val="132767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132767"/>
                </a:solidFill>
                <a:latin typeface="Arial"/>
                <a:cs typeface="Arial"/>
              </a:rPr>
              <a:t>của</a:t>
            </a:r>
            <a:r>
              <a:rPr sz="2800" spc="125" dirty="0">
                <a:solidFill>
                  <a:srgbClr val="132767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132767"/>
                </a:solidFill>
                <a:latin typeface="Arial"/>
                <a:cs typeface="Arial"/>
              </a:rPr>
              <a:t>hàm,</a:t>
            </a:r>
            <a:r>
              <a:rPr sz="2800" spc="125" dirty="0">
                <a:solidFill>
                  <a:srgbClr val="132767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132767"/>
                </a:solidFill>
                <a:latin typeface="Arial"/>
                <a:cs typeface="Arial"/>
              </a:rPr>
              <a:t>ta</a:t>
            </a:r>
            <a:r>
              <a:rPr sz="2800" spc="120" dirty="0">
                <a:solidFill>
                  <a:srgbClr val="132767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132767"/>
                </a:solidFill>
                <a:latin typeface="Arial"/>
                <a:cs typeface="Arial"/>
              </a:rPr>
              <a:t>có</a:t>
            </a:r>
            <a:r>
              <a:rPr sz="2800" spc="120" dirty="0">
                <a:solidFill>
                  <a:srgbClr val="132767"/>
                </a:solidFill>
                <a:latin typeface="Arial"/>
                <a:cs typeface="Arial"/>
              </a:rPr>
              <a:t> </a:t>
            </a:r>
            <a:r>
              <a:rPr sz="2800" spc="-50" dirty="0">
                <a:solidFill>
                  <a:srgbClr val="132767"/>
                </a:solidFill>
                <a:latin typeface="Arial"/>
                <a:cs typeface="Arial"/>
              </a:rPr>
              <a:t>thể</a:t>
            </a:r>
            <a:endParaRPr sz="2800">
              <a:latin typeface="Arial"/>
              <a:cs typeface="Arial"/>
            </a:endParaRPr>
          </a:p>
          <a:p>
            <a:pPr marL="355600" algn="just">
              <a:lnSpc>
                <a:spcPct val="100000"/>
              </a:lnSpc>
            </a:pPr>
            <a:r>
              <a:rPr sz="2800" b="1" dirty="0">
                <a:solidFill>
                  <a:srgbClr val="FF0000"/>
                </a:solidFill>
                <a:latin typeface="Arial"/>
                <a:cs typeface="Arial"/>
              </a:rPr>
              <a:t>truyền </a:t>
            </a:r>
            <a:r>
              <a:rPr sz="2800" b="1" spc="-5" dirty="0">
                <a:solidFill>
                  <a:srgbClr val="FF0000"/>
                </a:solidFill>
                <a:latin typeface="Arial"/>
                <a:cs typeface="Arial"/>
              </a:rPr>
              <a:t>tham </a:t>
            </a:r>
            <a:r>
              <a:rPr sz="2800" b="1" dirty="0">
                <a:solidFill>
                  <a:srgbClr val="FF0000"/>
                </a:solidFill>
                <a:latin typeface="Arial"/>
                <a:cs typeface="Arial"/>
              </a:rPr>
              <a:t>số theo </a:t>
            </a:r>
            <a:r>
              <a:rPr sz="2800" b="1" spc="-5" dirty="0">
                <a:solidFill>
                  <a:srgbClr val="FF0000"/>
                </a:solidFill>
                <a:latin typeface="Arial"/>
                <a:cs typeface="Arial"/>
              </a:rPr>
              <a:t>địa chỉ </a:t>
            </a:r>
            <a:r>
              <a:rPr sz="2800" b="1" dirty="0">
                <a:solidFill>
                  <a:srgbClr val="FF0000"/>
                </a:solidFill>
                <a:latin typeface="Arial"/>
                <a:cs typeface="Arial"/>
              </a:rPr>
              <a:t>(theo con </a:t>
            </a:r>
            <a:r>
              <a:rPr sz="2800" b="1" spc="-5" dirty="0">
                <a:solidFill>
                  <a:srgbClr val="FF0000"/>
                </a:solidFill>
                <a:latin typeface="Arial"/>
                <a:cs typeface="Arial"/>
              </a:rPr>
              <a:t>trỏ)</a:t>
            </a:r>
            <a:r>
              <a:rPr sz="2800" spc="-5" dirty="0">
                <a:solidFill>
                  <a:srgbClr val="132767"/>
                </a:solidFill>
                <a:latin typeface="Arial"/>
                <a:cs typeface="Arial"/>
              </a:rPr>
              <a:t>.</a:t>
            </a:r>
            <a:endParaRPr sz="2800">
              <a:latin typeface="Arial"/>
              <a:cs typeface="Arial"/>
            </a:endParaRPr>
          </a:p>
          <a:p>
            <a:pPr marL="355600" marR="5080" indent="-342900" algn="just">
              <a:lnSpc>
                <a:spcPct val="100000"/>
              </a:lnSpc>
              <a:spcBef>
                <a:spcPts val="675"/>
              </a:spcBef>
            </a:pPr>
            <a:r>
              <a:rPr sz="2800" spc="50" dirty="0">
                <a:solidFill>
                  <a:srgbClr val="184BB2"/>
                </a:solidFill>
                <a:latin typeface="Wingdings"/>
                <a:cs typeface="Wingdings"/>
              </a:rPr>
              <a:t></a:t>
            </a:r>
            <a:r>
              <a:rPr sz="2800" spc="50" dirty="0">
                <a:solidFill>
                  <a:srgbClr val="132767"/>
                </a:solidFill>
                <a:latin typeface="Arial"/>
                <a:cs typeface="Arial"/>
              </a:rPr>
              <a:t>Tận </a:t>
            </a:r>
            <a:r>
              <a:rPr sz="2800" dirty="0">
                <a:solidFill>
                  <a:srgbClr val="132767"/>
                </a:solidFill>
                <a:latin typeface="Arial"/>
                <a:cs typeface="Arial"/>
              </a:rPr>
              <a:t>dụng một </a:t>
            </a:r>
            <a:r>
              <a:rPr sz="2800" spc="-5" dirty="0">
                <a:solidFill>
                  <a:srgbClr val="132767"/>
                </a:solidFill>
                <a:latin typeface="Arial"/>
                <a:cs typeface="Arial"/>
              </a:rPr>
              <a:t>đặc tính </a:t>
            </a:r>
            <a:r>
              <a:rPr sz="2800" dirty="0">
                <a:solidFill>
                  <a:srgbClr val="132767"/>
                </a:solidFill>
                <a:latin typeface="Arial"/>
                <a:cs typeface="Arial"/>
              </a:rPr>
              <a:t>của các đối số trong </a:t>
            </a:r>
            <a:r>
              <a:rPr sz="2800" spc="-90" dirty="0">
                <a:solidFill>
                  <a:srgbClr val="132767"/>
                </a:solidFill>
                <a:latin typeface="Arial"/>
                <a:cs typeface="Arial"/>
              </a:rPr>
              <a:t>các </a:t>
            </a:r>
            <a:r>
              <a:rPr sz="2800" spc="595" dirty="0">
                <a:solidFill>
                  <a:srgbClr val="132767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132767"/>
                </a:solidFill>
                <a:latin typeface="Arial"/>
                <a:cs typeface="Arial"/>
              </a:rPr>
              <a:t>hàm của C </a:t>
            </a:r>
            <a:r>
              <a:rPr sz="2800" spc="-5" dirty="0">
                <a:solidFill>
                  <a:srgbClr val="132767"/>
                </a:solidFill>
                <a:latin typeface="Arial"/>
                <a:cs typeface="Arial"/>
              </a:rPr>
              <a:t>khi </a:t>
            </a:r>
            <a:r>
              <a:rPr sz="2800" dirty="0">
                <a:solidFill>
                  <a:srgbClr val="132767"/>
                </a:solidFill>
                <a:latin typeface="Arial"/>
                <a:cs typeface="Arial"/>
              </a:rPr>
              <a:t>chúng là các con trỏ (con trỏ </a:t>
            </a:r>
            <a:r>
              <a:rPr sz="2800" spc="-5" dirty="0">
                <a:solidFill>
                  <a:srgbClr val="132767"/>
                </a:solidFill>
                <a:latin typeface="Arial"/>
                <a:cs typeface="Arial"/>
              </a:rPr>
              <a:t>là  </a:t>
            </a:r>
            <a:r>
              <a:rPr sz="2800" dirty="0">
                <a:solidFill>
                  <a:srgbClr val="132767"/>
                </a:solidFill>
                <a:latin typeface="Arial"/>
                <a:cs typeface="Arial"/>
              </a:rPr>
              <a:t>một </a:t>
            </a:r>
            <a:r>
              <a:rPr sz="2800" spc="-5" dirty="0">
                <a:solidFill>
                  <a:srgbClr val="132767"/>
                </a:solidFill>
                <a:latin typeface="Arial"/>
                <a:cs typeface="Arial"/>
              </a:rPr>
              <a:t>biến chứa </a:t>
            </a:r>
            <a:r>
              <a:rPr sz="2800" dirty="0">
                <a:solidFill>
                  <a:srgbClr val="132767"/>
                </a:solidFill>
                <a:latin typeface="Arial"/>
                <a:cs typeface="Arial"/>
              </a:rPr>
              <a:t>địa </a:t>
            </a:r>
            <a:r>
              <a:rPr sz="2800" spc="-5" dirty="0">
                <a:solidFill>
                  <a:srgbClr val="132767"/>
                </a:solidFill>
                <a:latin typeface="Arial"/>
                <a:cs typeface="Arial"/>
              </a:rPr>
              <a:t>chỉ </a:t>
            </a:r>
            <a:r>
              <a:rPr sz="2800" dirty="0">
                <a:solidFill>
                  <a:srgbClr val="132767"/>
                </a:solidFill>
                <a:latin typeface="Arial"/>
                <a:cs typeface="Arial"/>
              </a:rPr>
              <a:t>của một </a:t>
            </a:r>
            <a:r>
              <a:rPr sz="2800" spc="-5" dirty="0">
                <a:solidFill>
                  <a:srgbClr val="132767"/>
                </a:solidFill>
                <a:latin typeface="Arial"/>
                <a:cs typeface="Arial"/>
              </a:rPr>
              <a:t>biến </a:t>
            </a:r>
            <a:r>
              <a:rPr sz="2800" dirty="0">
                <a:solidFill>
                  <a:srgbClr val="132767"/>
                </a:solidFill>
                <a:latin typeface="Arial"/>
                <a:cs typeface="Arial"/>
              </a:rPr>
              <a:t>khác), nó  không thay </a:t>
            </a:r>
            <a:r>
              <a:rPr sz="2800" spc="-5" dirty="0">
                <a:solidFill>
                  <a:srgbClr val="132767"/>
                </a:solidFill>
                <a:latin typeface="Arial"/>
                <a:cs typeface="Arial"/>
              </a:rPr>
              <a:t>đổi </a:t>
            </a:r>
            <a:r>
              <a:rPr sz="2800" dirty="0">
                <a:solidFill>
                  <a:srgbClr val="132767"/>
                </a:solidFill>
                <a:latin typeface="Arial"/>
                <a:cs typeface="Arial"/>
              </a:rPr>
              <a:t>giá trị các con </a:t>
            </a:r>
            <a:r>
              <a:rPr sz="2800" spc="-5" dirty="0">
                <a:solidFill>
                  <a:srgbClr val="132767"/>
                </a:solidFill>
                <a:latin typeface="Arial"/>
                <a:cs typeface="Arial"/>
              </a:rPr>
              <a:t>trỏ mà </a:t>
            </a:r>
            <a:r>
              <a:rPr sz="2800" dirty="0">
                <a:solidFill>
                  <a:srgbClr val="132767"/>
                </a:solidFill>
                <a:latin typeface="Arial"/>
                <a:cs typeface="Arial"/>
              </a:rPr>
              <a:t>chỉ thay đổi  các giá trị mà chúng trỏ đến nếu có </a:t>
            </a:r>
            <a:r>
              <a:rPr sz="2800" spc="-5" dirty="0">
                <a:solidFill>
                  <a:srgbClr val="132767"/>
                </a:solidFill>
                <a:latin typeface="Arial"/>
                <a:cs typeface="Arial"/>
              </a:rPr>
              <a:t>các </a:t>
            </a:r>
            <a:r>
              <a:rPr sz="2800" dirty="0">
                <a:solidFill>
                  <a:srgbClr val="132767"/>
                </a:solidFill>
                <a:latin typeface="Arial"/>
                <a:cs typeface="Arial"/>
              </a:rPr>
              <a:t>thao tác  nhằm thay đổi các giá trị</a:t>
            </a:r>
            <a:r>
              <a:rPr sz="2800" spc="-35" dirty="0">
                <a:solidFill>
                  <a:srgbClr val="132767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132767"/>
                </a:solidFill>
                <a:latin typeface="Arial"/>
                <a:cs typeface="Arial"/>
              </a:rPr>
              <a:t>đó.</a:t>
            </a:r>
            <a:endParaRPr sz="2800">
              <a:latin typeface="Arial"/>
              <a:cs typeface="Arial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45"/>
              </a:lnSpc>
            </a:pPr>
            <a:fld id="{81D60167-4931-47E6-BA6A-407CBD079E47}" type="slidenum">
              <a:rPr spc="-5" dirty="0"/>
              <a:t>8</a:t>
            </a:fld>
            <a:endParaRPr spc="-5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47235" y="980185"/>
            <a:ext cx="394462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latin typeface="Times New Roman"/>
                <a:cs typeface="Times New Roman"/>
              </a:rPr>
              <a:t>Cách </a:t>
            </a:r>
            <a:r>
              <a:rPr sz="3600" dirty="0">
                <a:latin typeface="Times New Roman"/>
                <a:cs typeface="Times New Roman"/>
              </a:rPr>
              <a:t>xây </a:t>
            </a:r>
            <a:r>
              <a:rPr sz="3600" spc="-5" dirty="0">
                <a:latin typeface="Times New Roman"/>
                <a:cs typeface="Times New Roman"/>
              </a:rPr>
              <a:t>dựng</a:t>
            </a:r>
            <a:r>
              <a:rPr sz="3600" spc="-90" dirty="0">
                <a:latin typeface="Times New Roman"/>
                <a:cs typeface="Times New Roman"/>
              </a:rPr>
              <a:t> </a:t>
            </a:r>
            <a:r>
              <a:rPr sz="3600" dirty="0">
                <a:latin typeface="Times New Roman"/>
                <a:cs typeface="Times New Roman"/>
              </a:rPr>
              <a:t>hàm</a:t>
            </a:r>
            <a:endParaRPr sz="3600">
              <a:latin typeface="Times New Roman"/>
              <a:cs typeface="Times New Roman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457200" y="1436369"/>
            <a:ext cx="9144000" cy="1958339"/>
            <a:chOff x="457200" y="1436369"/>
            <a:chExt cx="9144000" cy="1958339"/>
          </a:xfrm>
        </p:grpSpPr>
        <p:sp>
          <p:nvSpPr>
            <p:cNvPr id="4" name="object 4"/>
            <p:cNvSpPr/>
            <p:nvPr/>
          </p:nvSpPr>
          <p:spPr>
            <a:xfrm>
              <a:off x="457200" y="1436369"/>
              <a:ext cx="9144000" cy="979169"/>
            </a:xfrm>
            <a:custGeom>
              <a:avLst/>
              <a:gdLst/>
              <a:ahLst/>
              <a:cxnLst/>
              <a:rect l="l" t="t" r="r" b="b"/>
              <a:pathLst>
                <a:path w="9144000" h="979169">
                  <a:moveTo>
                    <a:pt x="9144000" y="979169"/>
                  </a:moveTo>
                  <a:lnTo>
                    <a:pt x="9144000" y="0"/>
                  </a:lnTo>
                  <a:lnTo>
                    <a:pt x="0" y="0"/>
                  </a:lnTo>
                  <a:lnTo>
                    <a:pt x="0" y="979170"/>
                  </a:lnTo>
                  <a:lnTo>
                    <a:pt x="9144000" y="97916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7200" y="1436369"/>
              <a:ext cx="9143999" cy="138683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2000" y="1436369"/>
              <a:ext cx="8839200" cy="16383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7200" y="1572005"/>
              <a:ext cx="9144000" cy="76200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457200" y="2415539"/>
              <a:ext cx="9144000" cy="979169"/>
            </a:xfrm>
            <a:custGeom>
              <a:avLst/>
              <a:gdLst/>
              <a:ahLst/>
              <a:cxnLst/>
              <a:rect l="l" t="t" r="r" b="b"/>
              <a:pathLst>
                <a:path w="9144000" h="979170">
                  <a:moveTo>
                    <a:pt x="9144000" y="979169"/>
                  </a:moveTo>
                  <a:lnTo>
                    <a:pt x="9144000" y="0"/>
                  </a:lnTo>
                  <a:lnTo>
                    <a:pt x="0" y="0"/>
                  </a:lnTo>
                  <a:lnTo>
                    <a:pt x="0" y="979170"/>
                  </a:lnTo>
                  <a:lnTo>
                    <a:pt x="9144000" y="97916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916939" y="1777238"/>
            <a:ext cx="4164965" cy="15055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14554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132767"/>
                </a:solidFill>
                <a:latin typeface="Arial"/>
                <a:cs typeface="Arial"/>
              </a:rPr>
              <a:t>#include &lt;iostream.h&gt;  #include &lt;conio.h&gt;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tabLst>
                <a:tab pos="3288665" algn="l"/>
              </a:tabLst>
            </a:pPr>
            <a:r>
              <a:rPr sz="2400" spc="-5" dirty="0">
                <a:solidFill>
                  <a:srgbClr val="FF0000"/>
                </a:solidFill>
                <a:latin typeface="Arial"/>
                <a:cs typeface="Arial"/>
              </a:rPr>
              <a:t>voi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d </a:t>
            </a:r>
            <a:r>
              <a:rPr sz="2400" spc="-5" dirty="0">
                <a:solidFill>
                  <a:srgbClr val="FF0000"/>
                </a:solidFill>
                <a:latin typeface="Arial"/>
                <a:cs typeface="Arial"/>
              </a:rPr>
              <a:t>swap(in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t</a:t>
            </a:r>
            <a:r>
              <a:rPr sz="2400" spc="1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*</a:t>
            </a:r>
            <a:r>
              <a:rPr sz="2400" spc="-5" dirty="0">
                <a:solidFill>
                  <a:srgbClr val="FF0000"/>
                </a:solidFill>
                <a:latin typeface="Arial"/>
                <a:cs typeface="Arial"/>
              </a:rPr>
              <a:t>a</a:t>
            </a:r>
            <a:r>
              <a:rPr sz="2400">
                <a:solidFill>
                  <a:srgbClr val="FF0000"/>
                </a:solidFill>
                <a:latin typeface="Arial"/>
                <a:cs typeface="Arial"/>
              </a:rPr>
              <a:t>, </a:t>
            </a:r>
            <a:r>
              <a:rPr sz="2400" spc="-5">
                <a:solidFill>
                  <a:srgbClr val="FF0000"/>
                </a:solidFill>
                <a:latin typeface="Arial"/>
                <a:cs typeface="Arial"/>
              </a:rPr>
              <a:t>in</a:t>
            </a:r>
            <a:r>
              <a:rPr sz="2400">
                <a:solidFill>
                  <a:srgbClr val="FF0000"/>
                </a:solidFill>
                <a:latin typeface="Arial"/>
                <a:cs typeface="Arial"/>
              </a:rPr>
              <a:t>t </a:t>
            </a:r>
            <a:r>
              <a:rPr lang="en-US" sz="2400" spc="-5">
                <a:solidFill>
                  <a:srgbClr val="FF0000"/>
                </a:solidFill>
                <a:latin typeface="Arial"/>
                <a:cs typeface="Arial"/>
              </a:rPr>
              <a:t>*</a:t>
            </a:r>
            <a:r>
              <a:rPr sz="2400" spc="-5">
                <a:solidFill>
                  <a:srgbClr val="FF0000"/>
                </a:solidFill>
                <a:latin typeface="Arial"/>
                <a:cs typeface="Arial"/>
              </a:rPr>
              <a:t>b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)	</a:t>
            </a:r>
            <a:r>
              <a:rPr sz="3600" spc="-7" baseline="5787" dirty="0">
                <a:solidFill>
                  <a:srgbClr val="132767"/>
                </a:solidFill>
                <a:latin typeface="Arial"/>
                <a:cs typeface="Arial"/>
              </a:rPr>
              <a:t>main()</a:t>
            </a:r>
            <a:endParaRPr sz="3600" baseline="5787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16939" y="3240278"/>
            <a:ext cx="1276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{</a:t>
            </a:r>
            <a:endParaRPr sz="24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259839" y="3606038"/>
            <a:ext cx="1827530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F0000"/>
                </a:solidFill>
                <a:latin typeface="Arial"/>
                <a:cs typeface="Arial"/>
              </a:rPr>
              <a:t>int temp 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=</a:t>
            </a:r>
            <a:r>
              <a:rPr sz="2400" spc="-9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FF0000"/>
                </a:solidFill>
                <a:latin typeface="Arial"/>
                <a:cs typeface="Arial"/>
              </a:rPr>
              <a:t>*a;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FF0000"/>
                </a:solidFill>
                <a:latin typeface="Arial"/>
                <a:cs typeface="Arial"/>
              </a:rPr>
              <a:t>*a 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=</a:t>
            </a:r>
            <a:r>
              <a:rPr sz="2400" spc="-3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FF0000"/>
                </a:solidFill>
                <a:latin typeface="Arial"/>
                <a:cs typeface="Arial"/>
              </a:rPr>
              <a:t>*b;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FF0000"/>
                </a:solidFill>
                <a:latin typeface="Arial"/>
                <a:cs typeface="Arial"/>
              </a:rPr>
              <a:t>*b 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=</a:t>
            </a:r>
            <a:r>
              <a:rPr sz="24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FF0000"/>
                </a:solidFill>
                <a:latin typeface="Arial"/>
                <a:cs typeface="Arial"/>
              </a:rPr>
              <a:t>temp;</a:t>
            </a:r>
            <a:endParaRPr sz="24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193540" y="3209797"/>
            <a:ext cx="1276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32767"/>
                </a:solidFill>
                <a:latin typeface="Arial"/>
                <a:cs typeface="Arial"/>
              </a:rPr>
              <a:t>{</a:t>
            </a:r>
            <a:endParaRPr sz="24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536440" y="3575558"/>
            <a:ext cx="4846955" cy="1854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132767"/>
                </a:solidFill>
                <a:latin typeface="Arial"/>
                <a:cs typeface="Arial"/>
              </a:rPr>
              <a:t>int </a:t>
            </a:r>
            <a:r>
              <a:rPr sz="2400" dirty="0">
                <a:solidFill>
                  <a:srgbClr val="132767"/>
                </a:solidFill>
                <a:latin typeface="Arial"/>
                <a:cs typeface="Arial"/>
              </a:rPr>
              <a:t>x = </a:t>
            </a:r>
            <a:r>
              <a:rPr sz="2400" spc="-5" dirty="0">
                <a:solidFill>
                  <a:srgbClr val="132767"/>
                </a:solidFill>
                <a:latin typeface="Arial"/>
                <a:cs typeface="Arial"/>
              </a:rPr>
              <a:t>10, </a:t>
            </a:r>
            <a:r>
              <a:rPr sz="2400" dirty="0">
                <a:solidFill>
                  <a:srgbClr val="132767"/>
                </a:solidFill>
                <a:latin typeface="Arial"/>
                <a:cs typeface="Arial"/>
              </a:rPr>
              <a:t>y =</a:t>
            </a:r>
            <a:r>
              <a:rPr sz="2400" spc="-45" dirty="0">
                <a:solidFill>
                  <a:srgbClr val="132767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132767"/>
                </a:solidFill>
                <a:latin typeface="Arial"/>
                <a:cs typeface="Arial"/>
              </a:rPr>
              <a:t>30;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132767"/>
                </a:solidFill>
                <a:latin typeface="Arial"/>
                <a:cs typeface="Arial"/>
              </a:rPr>
              <a:t>cout&lt;&lt;"Trước khi gọi</a:t>
            </a:r>
            <a:r>
              <a:rPr sz="2400" spc="-50" dirty="0">
                <a:solidFill>
                  <a:srgbClr val="132767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132767"/>
                </a:solidFill>
                <a:latin typeface="Arial"/>
                <a:cs typeface="Arial"/>
              </a:rPr>
              <a:t>hàm:"&lt;&lt;x&lt;&lt;y;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400" b="1" spc="-5" dirty="0">
                <a:solidFill>
                  <a:srgbClr val="FF0000"/>
                </a:solidFill>
                <a:latin typeface="Arial"/>
                <a:cs typeface="Arial"/>
              </a:rPr>
              <a:t>swap(&amp;x,&amp;y);</a:t>
            </a:r>
            <a:endParaRPr sz="2400">
              <a:latin typeface="Arial"/>
              <a:cs typeface="Arial"/>
            </a:endParaRPr>
          </a:p>
          <a:p>
            <a:pPr marL="12700" marR="162560">
              <a:lnSpc>
                <a:spcPct val="100000"/>
              </a:lnSpc>
            </a:pPr>
            <a:r>
              <a:rPr sz="2400" spc="-5" dirty="0">
                <a:solidFill>
                  <a:srgbClr val="132767"/>
                </a:solidFill>
                <a:latin typeface="Arial"/>
                <a:cs typeface="Arial"/>
              </a:rPr>
              <a:t>cout&lt;&lt;"Sau khi thay đổi:“&lt;&lt; </a:t>
            </a:r>
            <a:r>
              <a:rPr sz="2400" dirty="0">
                <a:solidFill>
                  <a:srgbClr val="132767"/>
                </a:solidFill>
                <a:latin typeface="Arial"/>
                <a:cs typeface="Arial"/>
              </a:rPr>
              <a:t>x&lt;&lt; y;  </a:t>
            </a:r>
            <a:r>
              <a:rPr sz="2400" spc="-5" dirty="0">
                <a:solidFill>
                  <a:srgbClr val="132767"/>
                </a:solidFill>
                <a:latin typeface="Arial"/>
                <a:cs typeface="Arial"/>
              </a:rPr>
              <a:t>getch();</a:t>
            </a:r>
            <a:endParaRPr sz="24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916939" y="4703317"/>
            <a:ext cx="1276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}</a:t>
            </a:r>
            <a:endParaRPr sz="240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457200" y="5353050"/>
            <a:ext cx="9144000" cy="979169"/>
          </a:xfrm>
          <a:custGeom>
            <a:avLst/>
            <a:gdLst/>
            <a:ahLst/>
            <a:cxnLst/>
            <a:rect l="l" t="t" r="r" b="b"/>
            <a:pathLst>
              <a:path w="9144000" h="979170">
                <a:moveTo>
                  <a:pt x="9144000" y="979170"/>
                </a:moveTo>
                <a:lnTo>
                  <a:pt x="9144000" y="0"/>
                </a:lnTo>
                <a:lnTo>
                  <a:pt x="0" y="0"/>
                </a:lnTo>
                <a:lnTo>
                  <a:pt x="0" y="979170"/>
                </a:lnTo>
                <a:lnTo>
                  <a:pt x="9144000" y="97917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916939" y="5303011"/>
            <a:ext cx="4477385" cy="1398905"/>
          </a:xfrm>
          <a:prstGeom prst="rect">
            <a:avLst/>
          </a:prstGeom>
        </p:spPr>
        <p:txBody>
          <a:bodyPr vert="horz" wrap="square" lIns="0" tIns="113664" rIns="0" bIns="0" rtlCol="0">
            <a:spAutoFit/>
          </a:bodyPr>
          <a:lstStyle/>
          <a:p>
            <a:pPr marR="1078230" algn="r">
              <a:lnSpc>
                <a:spcPct val="100000"/>
              </a:lnSpc>
              <a:spcBef>
                <a:spcPts val="894"/>
              </a:spcBef>
            </a:pPr>
            <a:r>
              <a:rPr sz="2400" dirty="0">
                <a:solidFill>
                  <a:srgbClr val="132767"/>
                </a:solidFill>
                <a:latin typeface="Arial"/>
                <a:cs typeface="Arial"/>
              </a:rPr>
              <a:t>}</a:t>
            </a:r>
            <a:endParaRPr sz="24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800"/>
              </a:spcBef>
              <a:buClr>
                <a:srgbClr val="184BB2"/>
              </a:buClr>
              <a:buFont typeface="Wingdings"/>
              <a:buChar char=""/>
              <a:tabLst>
                <a:tab pos="355600" algn="l"/>
              </a:tabLst>
            </a:pPr>
            <a:r>
              <a:rPr sz="2400" b="1" spc="-5" dirty="0">
                <a:solidFill>
                  <a:srgbClr val="132767"/>
                </a:solidFill>
                <a:latin typeface="Times New Roman"/>
                <a:cs typeface="Times New Roman"/>
              </a:rPr>
              <a:t>Trước khi </a:t>
            </a:r>
            <a:r>
              <a:rPr sz="2400" b="1" dirty="0">
                <a:solidFill>
                  <a:srgbClr val="132767"/>
                </a:solidFill>
                <a:latin typeface="Times New Roman"/>
                <a:cs typeface="Times New Roman"/>
              </a:rPr>
              <a:t>gọi </a:t>
            </a:r>
            <a:r>
              <a:rPr sz="2400" b="1" spc="-5" dirty="0">
                <a:solidFill>
                  <a:srgbClr val="132767"/>
                </a:solidFill>
                <a:latin typeface="Times New Roman"/>
                <a:cs typeface="Times New Roman"/>
              </a:rPr>
              <a:t>hàm: </a:t>
            </a:r>
            <a:r>
              <a:rPr sz="2400" b="1" dirty="0">
                <a:solidFill>
                  <a:srgbClr val="FF0000"/>
                </a:solidFill>
                <a:latin typeface="Times New Roman"/>
                <a:cs typeface="Times New Roman"/>
              </a:rPr>
              <a:t>x=10,</a:t>
            </a:r>
            <a:r>
              <a:rPr sz="2400" b="1" spc="-8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FF0000"/>
                </a:solidFill>
                <a:latin typeface="Times New Roman"/>
                <a:cs typeface="Times New Roman"/>
              </a:rPr>
              <a:t>y=30</a:t>
            </a:r>
            <a:r>
              <a:rPr sz="2400" b="1" dirty="0">
                <a:solidFill>
                  <a:srgbClr val="132767"/>
                </a:solidFill>
                <a:latin typeface="Times New Roman"/>
                <a:cs typeface="Times New Roman"/>
              </a:rPr>
              <a:t>.</a:t>
            </a:r>
            <a:endParaRPr sz="24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575"/>
              </a:spcBef>
              <a:buClr>
                <a:srgbClr val="184BB2"/>
              </a:buClr>
              <a:buFont typeface="Wingdings"/>
              <a:buChar char=""/>
              <a:tabLst>
                <a:tab pos="355600" algn="l"/>
              </a:tabLst>
            </a:pPr>
            <a:r>
              <a:rPr sz="2400" b="1" spc="-5" dirty="0">
                <a:solidFill>
                  <a:srgbClr val="132767"/>
                </a:solidFill>
                <a:latin typeface="Times New Roman"/>
                <a:cs typeface="Times New Roman"/>
              </a:rPr>
              <a:t>Sau khi </a:t>
            </a:r>
            <a:r>
              <a:rPr sz="2400" b="1" dirty="0">
                <a:solidFill>
                  <a:srgbClr val="132767"/>
                </a:solidFill>
                <a:latin typeface="Times New Roman"/>
                <a:cs typeface="Times New Roman"/>
              </a:rPr>
              <a:t>gọi </a:t>
            </a:r>
            <a:r>
              <a:rPr sz="2400" b="1" spc="-5" dirty="0">
                <a:solidFill>
                  <a:srgbClr val="132767"/>
                </a:solidFill>
                <a:latin typeface="Times New Roman"/>
                <a:cs typeface="Times New Roman"/>
              </a:rPr>
              <a:t>hàm: </a:t>
            </a:r>
            <a:r>
              <a:rPr sz="2400" b="1" dirty="0">
                <a:solidFill>
                  <a:srgbClr val="FF0000"/>
                </a:solidFill>
                <a:latin typeface="Times New Roman"/>
                <a:cs typeface="Times New Roman"/>
              </a:rPr>
              <a:t>x=30,</a:t>
            </a:r>
            <a:r>
              <a:rPr sz="2400" b="1" spc="-8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FF0000"/>
                </a:solidFill>
                <a:latin typeface="Times New Roman"/>
                <a:cs typeface="Times New Roman"/>
              </a:rPr>
              <a:t>y=10</a:t>
            </a:r>
            <a:r>
              <a:rPr sz="2400" b="1" dirty="0">
                <a:solidFill>
                  <a:srgbClr val="132767"/>
                </a:solidFill>
                <a:latin typeface="Times New Roman"/>
                <a:cs typeface="Times New Roman"/>
              </a:rPr>
              <a:t>.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45"/>
              </a:lnSpc>
            </a:pPr>
            <a:fld id="{81D60167-4931-47E6-BA6A-407CBD079E47}" type="slidenum">
              <a:rPr spc="-5" dirty="0"/>
              <a:t>9</a:t>
            </a:fld>
            <a:endParaRPr spc="-5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55ABA9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137</TotalTime>
  <Words>2414</Words>
  <Application>Microsoft Office PowerPoint</Application>
  <PresentationFormat>Custom</PresentationFormat>
  <Paragraphs>324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1" baseType="lpstr">
      <vt:lpstr>Arial</vt:lpstr>
      <vt:lpstr>Times New Roman</vt:lpstr>
      <vt:lpstr>Calibri</vt:lpstr>
      <vt:lpstr>Tahoma</vt:lpstr>
      <vt:lpstr>Symbol</vt:lpstr>
      <vt:lpstr>Wingdings</vt:lpstr>
      <vt:lpstr>Courier New</vt:lpstr>
      <vt:lpstr>Office Theme</vt:lpstr>
      <vt:lpstr>PowerPoint Presentation</vt:lpstr>
      <vt:lpstr>MỤC TIÊU</vt:lpstr>
      <vt:lpstr>NỘI DUNG CHÍNH</vt:lpstr>
      <vt:lpstr>Khái niệm về hàm</vt:lpstr>
      <vt:lpstr>Cách xây dựng hàm</vt:lpstr>
      <vt:lpstr>Cách xây dựng hàm</vt:lpstr>
      <vt:lpstr>Cách xây dựng hàm</vt:lpstr>
      <vt:lpstr>Cách xây dựng hàm</vt:lpstr>
      <vt:lpstr>Cách xây dựng hàm</vt:lpstr>
      <vt:lpstr>Cách xây dựng hàm</vt:lpstr>
      <vt:lpstr>PHẠM HOẠT ĐỘNG CỦA BIẾN</vt:lpstr>
      <vt:lpstr>PHẠM HOẠT ĐỘNG CỦA BIẾN</vt:lpstr>
      <vt:lpstr>PHẠM HOẠT ĐỘNG CỦA BIẾN</vt:lpstr>
      <vt:lpstr>HÀM ĐỆ QUY</vt:lpstr>
      <vt:lpstr>HÀM ĐỆ QUY</vt:lpstr>
      <vt:lpstr>THIẾT KẾ HÀM ĐỆ QUY</vt:lpstr>
      <vt:lpstr>THIẾT KẾ HÀM ĐỆ QUY</vt:lpstr>
      <vt:lpstr>THIẾT KẾ HÀM ĐỆ QUY</vt:lpstr>
      <vt:lpstr>THIẾT KẾ HÀM ĐỆ QUY</vt:lpstr>
      <vt:lpstr>THIẾT KẾ HÀM ĐỆ QUY</vt:lpstr>
      <vt:lpstr>THIẾT KẾ HÀM ĐỆ QUY</vt:lpstr>
      <vt:lpstr>Bài toán tháp Hà Nội</vt:lpstr>
      <vt:lpstr>Bài toán tháp Hà Nội</vt:lpstr>
      <vt:lpstr>Bài toán tháp Hà Nội</vt:lpstr>
      <vt:lpstr>Kiểm tra kiến thức</vt:lpstr>
      <vt:lpstr>Kiểm tra kiến thức</vt:lpstr>
      <vt:lpstr>MACRO</vt:lpstr>
      <vt:lpstr>MACRO</vt:lpstr>
      <vt:lpstr>MACRO</vt:lpstr>
      <vt:lpstr>SO SÁNH MACRO VÀ HÀM</vt:lpstr>
      <vt:lpstr>SO SÁNH MACRO VÀ HÀM</vt:lpstr>
      <vt:lpstr>SO SÁNH MACRO VÀ HÀM</vt:lpstr>
      <vt:lpstr>BÀI TẬP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Microsoft PowerPoint - Bai 4. Ham.pptx</dc:title>
  <dc:creator>Pham Anh Phuong</dc:creator>
  <cp:lastModifiedBy>Windows User</cp:lastModifiedBy>
  <cp:revision>3</cp:revision>
  <dcterms:created xsi:type="dcterms:W3CDTF">2020-06-03T06:36:36Z</dcterms:created>
  <dcterms:modified xsi:type="dcterms:W3CDTF">2020-11-05T02:32:53Z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2013-11-13T00:00:00Z</vt:filetime>
  </property>
  <property fmtid="{D5CDD505-2E9C-101B-9397-08002B2CF9AE}" pid="3" name="Creator">
    <vt:lpwstr>PScript5.dll Version 5.2</vt:lpwstr>
  </property>
  <property fmtid="{D5CDD505-2E9C-101B-9397-08002B2CF9AE}" pid="4" name="LastSaved">
    <vt:filetime>2020-06-03T00:00:00Z</vt:filetime>
  </property>
</Properties>
</file>